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embedTrueTypeFonts="1" saveSubsetFonts="1" autoCompressPictures="0">
  <p:sldMasterIdLst>
    <p:sldMasterId id="2147483806" r:id="rId1"/>
  </p:sldMasterIdLst>
  <p:notesMasterIdLst>
    <p:notesMasterId r:id="rId52"/>
  </p:notesMasterIdLst>
  <p:sldIdLst>
    <p:sldId id="302" r:id="rId2"/>
    <p:sldId id="297" r:id="rId3"/>
    <p:sldId id="292" r:id="rId4"/>
    <p:sldId id="293" r:id="rId5"/>
    <p:sldId id="294" r:id="rId6"/>
    <p:sldId id="257" r:id="rId7"/>
    <p:sldId id="301" r:id="rId8"/>
    <p:sldId id="258" r:id="rId9"/>
    <p:sldId id="298" r:id="rId10"/>
    <p:sldId id="307" r:id="rId11"/>
    <p:sldId id="261" r:id="rId12"/>
    <p:sldId id="262" r:id="rId13"/>
    <p:sldId id="259" r:id="rId14"/>
    <p:sldId id="263" r:id="rId15"/>
    <p:sldId id="264" r:id="rId16"/>
    <p:sldId id="288" r:id="rId17"/>
    <p:sldId id="287" r:id="rId18"/>
    <p:sldId id="289" r:id="rId19"/>
    <p:sldId id="308" r:id="rId20"/>
    <p:sldId id="285" r:id="rId21"/>
    <p:sldId id="312" r:id="rId22"/>
    <p:sldId id="265" r:id="rId23"/>
    <p:sldId id="266" r:id="rId24"/>
    <p:sldId id="267" r:id="rId25"/>
    <p:sldId id="309" r:id="rId26"/>
    <p:sldId id="268" r:id="rId27"/>
    <p:sldId id="306" r:id="rId28"/>
    <p:sldId id="275" r:id="rId29"/>
    <p:sldId id="276" r:id="rId30"/>
    <p:sldId id="277" r:id="rId31"/>
    <p:sldId id="310" r:id="rId32"/>
    <p:sldId id="269" r:id="rId33"/>
    <p:sldId id="270" r:id="rId34"/>
    <p:sldId id="303" r:id="rId35"/>
    <p:sldId id="304" r:id="rId36"/>
    <p:sldId id="271" r:id="rId37"/>
    <p:sldId id="272" r:id="rId38"/>
    <p:sldId id="273" r:id="rId39"/>
    <p:sldId id="305" r:id="rId40"/>
    <p:sldId id="290" r:id="rId41"/>
    <p:sldId id="278" r:id="rId42"/>
    <p:sldId id="279" r:id="rId43"/>
    <p:sldId id="295" r:id="rId44"/>
    <p:sldId id="282" r:id="rId45"/>
    <p:sldId id="283" r:id="rId46"/>
    <p:sldId id="311" r:id="rId47"/>
    <p:sldId id="284" r:id="rId48"/>
    <p:sldId id="291" r:id="rId49"/>
    <p:sldId id="300" r:id="rId50"/>
    <p:sldId id="299" r:id="rId51"/>
  </p:sldIdLst>
  <p:sldSz cx="9144000" cy="5143500" type="screen16x9"/>
  <p:notesSz cx="6858000" cy="9144000"/>
  <p:embeddedFontLst>
    <p:embeddedFont>
      <p:font typeface="Century Gothic" panose="020B0502020202020204" pitchFamily="34" charset="0"/>
      <p:regular r:id="rId53"/>
      <p:bold r:id="rId54"/>
      <p:italic r:id="rId55"/>
      <p:boldItalic r:id="rId56"/>
    </p:embeddedFont>
    <p:embeddedFont>
      <p:font typeface="Oswald" panose="00000500000000000000" pitchFamily="2" charset="0"/>
      <p:regular r:id="rId57"/>
      <p:bold r:id="rId58"/>
    </p:embeddedFont>
    <p:embeddedFont>
      <p:font typeface="Wingdings 3" panose="05040102010807070707" pitchFamily="18" charset="2"/>
      <p:regular r:id="rId5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610"/>
    <p:restoredTop sz="94661"/>
  </p:normalViewPr>
  <p:slideViewPr>
    <p:cSldViewPr snapToGrid="0">
      <p:cViewPr varScale="1">
        <p:scale>
          <a:sx n="142" d="100"/>
          <a:sy n="142" d="100"/>
        </p:scale>
        <p:origin x="312" y="12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_rels/data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E4F67D-F787-43D6-8BCA-D4AD15E0284E}" type="doc">
      <dgm:prSet loTypeId="urn:microsoft.com/office/officeart/2016/7/layout/VerticalHollowActionList" loCatId="List" qsTypeId="urn:microsoft.com/office/officeart/2005/8/quickstyle/simple5" qsCatId="simple" csTypeId="urn:microsoft.com/office/officeart/2005/8/colors/accent1_2" csCatId="accent1" phldr="1"/>
      <dgm:spPr/>
      <dgm:t>
        <a:bodyPr/>
        <a:lstStyle/>
        <a:p>
          <a:endParaRPr lang="en-US"/>
        </a:p>
      </dgm:t>
    </dgm:pt>
    <dgm:pt modelId="{26F45D16-BFF7-45EB-8E4E-E60528A73D07}">
      <dgm:prSet/>
      <dgm:spPr/>
      <dgm:t>
        <a:bodyPr/>
        <a:lstStyle/>
        <a:p>
          <a:r>
            <a:rPr lang="en-US" dirty="0"/>
            <a:t>1:</a:t>
          </a:r>
        </a:p>
      </dgm:t>
    </dgm:pt>
    <dgm:pt modelId="{EC82D687-8DFE-4C28-B553-D4533BB1B66B}" type="parTrans" cxnId="{0724F2CD-9B53-41B3-9992-AA3FF6EDF7D2}">
      <dgm:prSet/>
      <dgm:spPr/>
      <dgm:t>
        <a:bodyPr/>
        <a:lstStyle/>
        <a:p>
          <a:endParaRPr lang="en-US"/>
        </a:p>
      </dgm:t>
    </dgm:pt>
    <dgm:pt modelId="{77BCCC84-5942-438F-9476-C9604998D545}" type="sibTrans" cxnId="{0724F2CD-9B53-41B3-9992-AA3FF6EDF7D2}">
      <dgm:prSet/>
      <dgm:spPr/>
      <dgm:t>
        <a:bodyPr/>
        <a:lstStyle/>
        <a:p>
          <a:endParaRPr lang="en-US"/>
        </a:p>
      </dgm:t>
    </dgm:pt>
    <dgm:pt modelId="{207ACD55-07D6-4DAE-BB62-9B707D75CC56}">
      <dgm:prSet/>
      <dgm:spPr/>
      <dgm:t>
        <a:bodyPr/>
        <a:lstStyle/>
        <a:p>
          <a:r>
            <a:rPr lang="en-US" dirty="0"/>
            <a:t>Attach LEDs and Resistors (SMD Components) to the PCBs.</a:t>
          </a:r>
        </a:p>
      </dgm:t>
    </dgm:pt>
    <dgm:pt modelId="{E634C1E3-7D63-41BF-B52A-7DB5894E4178}" type="sibTrans" cxnId="{905513A9-0D25-4264-BCAA-CBBD23FBA330}">
      <dgm:prSet/>
      <dgm:spPr/>
      <dgm:t>
        <a:bodyPr/>
        <a:lstStyle/>
        <a:p>
          <a:endParaRPr lang="en-US"/>
        </a:p>
      </dgm:t>
    </dgm:pt>
    <dgm:pt modelId="{476B7D4F-8576-428B-8095-CD753CA471DD}" type="parTrans" cxnId="{905513A9-0D25-4264-BCAA-CBBD23FBA330}">
      <dgm:prSet/>
      <dgm:spPr/>
      <dgm:t>
        <a:bodyPr/>
        <a:lstStyle/>
        <a:p>
          <a:endParaRPr lang="en-US"/>
        </a:p>
      </dgm:t>
    </dgm:pt>
    <dgm:pt modelId="{FEC97702-E16B-4F5C-AD69-D5EA2BF4AC8A}">
      <dgm:prSet/>
      <dgm:spPr/>
      <dgm:t>
        <a:bodyPr/>
        <a:lstStyle/>
        <a:p>
          <a:r>
            <a:rPr lang="en-US" dirty="0"/>
            <a:t>2:</a:t>
          </a:r>
        </a:p>
      </dgm:t>
    </dgm:pt>
    <dgm:pt modelId="{34F52517-DAA5-4E43-8F51-86F9A65D76F6}" type="sibTrans" cxnId="{00188557-90E6-4AD6-B2A0-4571164102B4}">
      <dgm:prSet/>
      <dgm:spPr/>
      <dgm:t>
        <a:bodyPr/>
        <a:lstStyle/>
        <a:p>
          <a:endParaRPr lang="en-US"/>
        </a:p>
      </dgm:t>
    </dgm:pt>
    <dgm:pt modelId="{75A17823-0C60-4612-827C-BB796FE4224F}" type="parTrans" cxnId="{00188557-90E6-4AD6-B2A0-4571164102B4}">
      <dgm:prSet/>
      <dgm:spPr/>
      <dgm:t>
        <a:bodyPr/>
        <a:lstStyle/>
        <a:p>
          <a:endParaRPr lang="en-US"/>
        </a:p>
      </dgm:t>
    </dgm:pt>
    <dgm:pt modelId="{60749DB6-F5DC-444B-90DA-579403826503}">
      <dgm:prSet/>
      <dgm:spPr/>
      <dgm:t>
        <a:bodyPr/>
        <a:lstStyle/>
        <a:p>
          <a:r>
            <a:rPr lang="en-US" dirty="0"/>
            <a:t>Solder the USB-C and JST connectors. These are supported by the outer case.</a:t>
          </a:r>
        </a:p>
      </dgm:t>
    </dgm:pt>
    <dgm:pt modelId="{C9D6A479-280B-4AD6-989E-AEEE535216B9}" type="sibTrans" cxnId="{C05F8A63-5000-42D3-98CE-BE5A81901BF2}">
      <dgm:prSet/>
      <dgm:spPr/>
      <dgm:t>
        <a:bodyPr/>
        <a:lstStyle/>
        <a:p>
          <a:endParaRPr lang="en-US"/>
        </a:p>
      </dgm:t>
    </dgm:pt>
    <dgm:pt modelId="{FC571C25-98F5-4748-A78D-B7751B631D94}" type="parTrans" cxnId="{C05F8A63-5000-42D3-98CE-BE5A81901BF2}">
      <dgm:prSet/>
      <dgm:spPr/>
      <dgm:t>
        <a:bodyPr/>
        <a:lstStyle/>
        <a:p>
          <a:endParaRPr lang="en-US"/>
        </a:p>
      </dgm:t>
    </dgm:pt>
    <dgm:pt modelId="{74856357-9248-4C26-9541-02F153D55B6E}">
      <dgm:prSet/>
      <dgm:spPr/>
      <dgm:t>
        <a:bodyPr/>
        <a:lstStyle/>
        <a:p>
          <a:r>
            <a:rPr lang="en-US" dirty="0"/>
            <a:t>3:</a:t>
          </a:r>
        </a:p>
      </dgm:t>
    </dgm:pt>
    <dgm:pt modelId="{0356B281-EF6B-4B78-B0D9-988BAB9E2095}" type="sibTrans" cxnId="{48A7062E-5FE8-4CAF-BBB2-561093907F47}">
      <dgm:prSet/>
      <dgm:spPr/>
      <dgm:t>
        <a:bodyPr/>
        <a:lstStyle/>
        <a:p>
          <a:endParaRPr lang="en-US"/>
        </a:p>
      </dgm:t>
    </dgm:pt>
    <dgm:pt modelId="{61AA7F83-456B-43F7-8531-CBCE0DD8CFC2}" type="parTrans" cxnId="{48A7062E-5FE8-4CAF-BBB2-561093907F47}">
      <dgm:prSet/>
      <dgm:spPr/>
      <dgm:t>
        <a:bodyPr/>
        <a:lstStyle/>
        <a:p>
          <a:endParaRPr lang="en-US"/>
        </a:p>
      </dgm:t>
    </dgm:pt>
    <dgm:pt modelId="{6AB9178D-E5A1-4003-9613-8751F6C3FAB4}">
      <dgm:prSet/>
      <dgm:spPr/>
      <dgm:t>
        <a:bodyPr/>
        <a:lstStyle/>
        <a:p>
          <a:r>
            <a:rPr lang="en-US" dirty="0"/>
            <a:t>Solder the larger components directly to the PCBs. The microcontroller and SDP chip should be elevated with pin headers.</a:t>
          </a:r>
        </a:p>
      </dgm:t>
    </dgm:pt>
    <dgm:pt modelId="{B1075E0C-F5EE-4786-A090-CFC7E1E20E45}" type="sibTrans" cxnId="{6598B226-BD6B-46BC-8ECE-80CA42F0D4EE}">
      <dgm:prSet/>
      <dgm:spPr/>
      <dgm:t>
        <a:bodyPr/>
        <a:lstStyle/>
        <a:p>
          <a:endParaRPr lang="en-US"/>
        </a:p>
      </dgm:t>
    </dgm:pt>
    <dgm:pt modelId="{C8D1D069-92FB-489C-93F1-B527A036D744}" type="parTrans" cxnId="{6598B226-BD6B-46BC-8ECE-80CA42F0D4EE}">
      <dgm:prSet/>
      <dgm:spPr/>
      <dgm:t>
        <a:bodyPr/>
        <a:lstStyle/>
        <a:p>
          <a:endParaRPr lang="en-US"/>
        </a:p>
      </dgm:t>
    </dgm:pt>
    <dgm:pt modelId="{982EFDB7-84CB-4A19-80F7-B83690C48A71}">
      <dgm:prSet/>
      <dgm:spPr/>
      <dgm:t>
        <a:bodyPr/>
        <a:lstStyle/>
        <a:p>
          <a:r>
            <a:rPr lang="en-US" dirty="0"/>
            <a:t>4:</a:t>
          </a:r>
        </a:p>
      </dgm:t>
    </dgm:pt>
    <dgm:pt modelId="{5F41517C-89DA-4E13-9921-44D622E220E7}" type="sibTrans" cxnId="{85867AB7-0AD5-4C0D-B610-BB68281EB900}">
      <dgm:prSet/>
      <dgm:spPr/>
      <dgm:t>
        <a:bodyPr/>
        <a:lstStyle/>
        <a:p>
          <a:endParaRPr lang="en-US"/>
        </a:p>
      </dgm:t>
    </dgm:pt>
    <dgm:pt modelId="{17D3BCB4-BEB6-4E2F-A656-DFE4F6ADC3D8}" type="parTrans" cxnId="{85867AB7-0AD5-4C0D-B610-BB68281EB900}">
      <dgm:prSet/>
      <dgm:spPr/>
      <dgm:t>
        <a:bodyPr/>
        <a:lstStyle/>
        <a:p>
          <a:endParaRPr lang="en-US"/>
        </a:p>
      </dgm:t>
    </dgm:pt>
    <dgm:pt modelId="{962DF030-705C-49B6-9F35-F0D14017AD96}">
      <dgm:prSet/>
      <dgm:spPr/>
      <dgm:t>
        <a:bodyPr/>
        <a:lstStyle/>
        <a:p>
          <a:r>
            <a:rPr lang="en-US" dirty="0"/>
            <a:t>Add the power switch. When done, connect the battery Glue/Sand as needed.</a:t>
          </a:r>
        </a:p>
      </dgm:t>
    </dgm:pt>
    <dgm:pt modelId="{1F5C4594-FDDC-4EEE-AF1A-467DD3E06BDF}" type="sibTrans" cxnId="{DE0DEC3C-F878-4D30-B3FA-4D3092D203AD}">
      <dgm:prSet/>
      <dgm:spPr/>
      <dgm:t>
        <a:bodyPr/>
        <a:lstStyle/>
        <a:p>
          <a:endParaRPr lang="en-US"/>
        </a:p>
      </dgm:t>
    </dgm:pt>
    <dgm:pt modelId="{3E38CBDB-6D04-419A-8AD2-F2B5C4CE701C}" type="parTrans" cxnId="{DE0DEC3C-F878-4D30-B3FA-4D3092D203AD}">
      <dgm:prSet/>
      <dgm:spPr/>
      <dgm:t>
        <a:bodyPr/>
        <a:lstStyle/>
        <a:p>
          <a:endParaRPr lang="en-US"/>
        </a:p>
      </dgm:t>
    </dgm:pt>
    <dgm:pt modelId="{778E796F-DAD1-8F43-9162-9B9F651A4CC4}" type="pres">
      <dgm:prSet presAssocID="{B2E4F67D-F787-43D6-8BCA-D4AD15E0284E}" presName="Name0" presStyleCnt="0">
        <dgm:presLayoutVars>
          <dgm:dir/>
          <dgm:animLvl val="lvl"/>
          <dgm:resizeHandles val="exact"/>
        </dgm:presLayoutVars>
      </dgm:prSet>
      <dgm:spPr/>
    </dgm:pt>
    <dgm:pt modelId="{7709590C-803E-B44A-90C9-D06215E67F61}" type="pres">
      <dgm:prSet presAssocID="{26F45D16-BFF7-45EB-8E4E-E60528A73D07}" presName="linNode" presStyleCnt="0"/>
      <dgm:spPr/>
    </dgm:pt>
    <dgm:pt modelId="{7A64B28A-B874-A141-9763-FBF2E9D93632}" type="pres">
      <dgm:prSet presAssocID="{26F45D16-BFF7-45EB-8E4E-E60528A73D07}" presName="parentText" presStyleLbl="solidFgAcc1" presStyleIdx="0" presStyleCnt="4">
        <dgm:presLayoutVars>
          <dgm:chMax val="1"/>
          <dgm:bulletEnabled/>
        </dgm:presLayoutVars>
      </dgm:prSet>
      <dgm:spPr/>
    </dgm:pt>
    <dgm:pt modelId="{4B5A4AF1-00BD-2D40-9A52-6090DC6DA0A3}" type="pres">
      <dgm:prSet presAssocID="{26F45D16-BFF7-45EB-8E4E-E60528A73D07}" presName="descendantText" presStyleLbl="alignNode1" presStyleIdx="0" presStyleCnt="4">
        <dgm:presLayoutVars>
          <dgm:bulletEnabled/>
        </dgm:presLayoutVars>
      </dgm:prSet>
      <dgm:spPr/>
    </dgm:pt>
    <dgm:pt modelId="{1D0CD4AE-E081-9A42-88C0-4A96DB7B098D}" type="pres">
      <dgm:prSet presAssocID="{77BCCC84-5942-438F-9476-C9604998D545}" presName="sp" presStyleCnt="0"/>
      <dgm:spPr/>
    </dgm:pt>
    <dgm:pt modelId="{1EE03995-9BC2-5F49-B534-AAD04136853F}" type="pres">
      <dgm:prSet presAssocID="{FEC97702-E16B-4F5C-AD69-D5EA2BF4AC8A}" presName="linNode" presStyleCnt="0"/>
      <dgm:spPr/>
    </dgm:pt>
    <dgm:pt modelId="{012374EB-8466-FB40-A7C0-037F0E03457A}" type="pres">
      <dgm:prSet presAssocID="{FEC97702-E16B-4F5C-AD69-D5EA2BF4AC8A}" presName="parentText" presStyleLbl="solidFgAcc1" presStyleIdx="1" presStyleCnt="4">
        <dgm:presLayoutVars>
          <dgm:chMax val="1"/>
          <dgm:bulletEnabled/>
        </dgm:presLayoutVars>
      </dgm:prSet>
      <dgm:spPr/>
    </dgm:pt>
    <dgm:pt modelId="{86EAA320-AE03-4748-8E12-7AB589C178CE}" type="pres">
      <dgm:prSet presAssocID="{FEC97702-E16B-4F5C-AD69-D5EA2BF4AC8A}" presName="descendantText" presStyleLbl="alignNode1" presStyleIdx="1" presStyleCnt="4">
        <dgm:presLayoutVars>
          <dgm:bulletEnabled/>
        </dgm:presLayoutVars>
      </dgm:prSet>
      <dgm:spPr/>
    </dgm:pt>
    <dgm:pt modelId="{C2352D25-2889-D74E-927A-F454FCFA1B97}" type="pres">
      <dgm:prSet presAssocID="{34F52517-DAA5-4E43-8F51-86F9A65D76F6}" presName="sp" presStyleCnt="0"/>
      <dgm:spPr/>
    </dgm:pt>
    <dgm:pt modelId="{78CB4F30-8DFD-D241-B66C-30622184847A}" type="pres">
      <dgm:prSet presAssocID="{74856357-9248-4C26-9541-02F153D55B6E}" presName="linNode" presStyleCnt="0"/>
      <dgm:spPr/>
    </dgm:pt>
    <dgm:pt modelId="{F248407D-E7A1-F44F-8C92-271A03122BAB}" type="pres">
      <dgm:prSet presAssocID="{74856357-9248-4C26-9541-02F153D55B6E}" presName="parentText" presStyleLbl="solidFgAcc1" presStyleIdx="2" presStyleCnt="4">
        <dgm:presLayoutVars>
          <dgm:chMax val="1"/>
          <dgm:bulletEnabled/>
        </dgm:presLayoutVars>
      </dgm:prSet>
      <dgm:spPr/>
    </dgm:pt>
    <dgm:pt modelId="{A795C77A-9C76-6C4A-93E2-CD0BD77D1553}" type="pres">
      <dgm:prSet presAssocID="{74856357-9248-4C26-9541-02F153D55B6E}" presName="descendantText" presStyleLbl="alignNode1" presStyleIdx="2" presStyleCnt="4">
        <dgm:presLayoutVars>
          <dgm:bulletEnabled/>
        </dgm:presLayoutVars>
      </dgm:prSet>
      <dgm:spPr/>
    </dgm:pt>
    <dgm:pt modelId="{D6FD7706-518C-FA40-B9F4-0C596AC1AB9B}" type="pres">
      <dgm:prSet presAssocID="{0356B281-EF6B-4B78-B0D9-988BAB9E2095}" presName="sp" presStyleCnt="0"/>
      <dgm:spPr/>
    </dgm:pt>
    <dgm:pt modelId="{03389A28-E70F-674C-B1FC-448226165BE0}" type="pres">
      <dgm:prSet presAssocID="{982EFDB7-84CB-4A19-80F7-B83690C48A71}" presName="linNode" presStyleCnt="0"/>
      <dgm:spPr/>
    </dgm:pt>
    <dgm:pt modelId="{C7B62210-6FE8-6844-AA90-2DAAE7EDC3D1}" type="pres">
      <dgm:prSet presAssocID="{982EFDB7-84CB-4A19-80F7-B83690C48A71}" presName="parentText" presStyleLbl="solidFgAcc1" presStyleIdx="3" presStyleCnt="4">
        <dgm:presLayoutVars>
          <dgm:chMax val="1"/>
          <dgm:bulletEnabled/>
        </dgm:presLayoutVars>
      </dgm:prSet>
      <dgm:spPr/>
    </dgm:pt>
    <dgm:pt modelId="{124F5DD2-FB63-294E-86E7-1C2A5A9BB30F}" type="pres">
      <dgm:prSet presAssocID="{982EFDB7-84CB-4A19-80F7-B83690C48A71}" presName="descendantText" presStyleLbl="alignNode1" presStyleIdx="3" presStyleCnt="4">
        <dgm:presLayoutVars>
          <dgm:bulletEnabled/>
        </dgm:presLayoutVars>
      </dgm:prSet>
      <dgm:spPr/>
    </dgm:pt>
  </dgm:ptLst>
  <dgm:cxnLst>
    <dgm:cxn modelId="{D829391B-FA3B-BD4D-8085-2F9642F21BF6}" type="presOf" srcId="{FEC97702-E16B-4F5C-AD69-D5EA2BF4AC8A}" destId="{012374EB-8466-FB40-A7C0-037F0E03457A}" srcOrd="0" destOrd="0" presId="urn:microsoft.com/office/officeart/2016/7/layout/VerticalHollowActionList"/>
    <dgm:cxn modelId="{6598B226-BD6B-46BC-8ECE-80CA42F0D4EE}" srcId="{74856357-9248-4C26-9541-02F153D55B6E}" destId="{6AB9178D-E5A1-4003-9613-8751F6C3FAB4}" srcOrd="0" destOrd="0" parTransId="{C8D1D069-92FB-489C-93F1-B527A036D744}" sibTransId="{B1075E0C-F5EE-4786-A090-CFC7E1E20E45}"/>
    <dgm:cxn modelId="{48A7062E-5FE8-4CAF-BBB2-561093907F47}" srcId="{B2E4F67D-F787-43D6-8BCA-D4AD15E0284E}" destId="{74856357-9248-4C26-9541-02F153D55B6E}" srcOrd="2" destOrd="0" parTransId="{61AA7F83-456B-43F7-8531-CBCE0DD8CFC2}" sibTransId="{0356B281-EF6B-4B78-B0D9-988BAB9E2095}"/>
    <dgm:cxn modelId="{75053531-F8A3-004F-AFFC-FDBD385692D4}" type="presOf" srcId="{982EFDB7-84CB-4A19-80F7-B83690C48A71}" destId="{C7B62210-6FE8-6844-AA90-2DAAE7EDC3D1}" srcOrd="0" destOrd="0" presId="urn:microsoft.com/office/officeart/2016/7/layout/VerticalHollowActionList"/>
    <dgm:cxn modelId="{DE0DEC3C-F878-4D30-B3FA-4D3092D203AD}" srcId="{982EFDB7-84CB-4A19-80F7-B83690C48A71}" destId="{962DF030-705C-49B6-9F35-F0D14017AD96}" srcOrd="0" destOrd="0" parTransId="{3E38CBDB-6D04-419A-8AD2-F2B5C4CE701C}" sibTransId="{1F5C4594-FDDC-4EEE-AF1A-467DD3E06BDF}"/>
    <dgm:cxn modelId="{C05F8A63-5000-42D3-98CE-BE5A81901BF2}" srcId="{FEC97702-E16B-4F5C-AD69-D5EA2BF4AC8A}" destId="{60749DB6-F5DC-444B-90DA-579403826503}" srcOrd="0" destOrd="0" parTransId="{FC571C25-98F5-4748-A78D-B7751B631D94}" sibTransId="{C9D6A479-280B-4AD6-989E-AEEE535216B9}"/>
    <dgm:cxn modelId="{96940E48-2A05-744A-812A-A8951E1EECC1}" type="presOf" srcId="{B2E4F67D-F787-43D6-8BCA-D4AD15E0284E}" destId="{778E796F-DAD1-8F43-9162-9B9F651A4CC4}" srcOrd="0" destOrd="0" presId="urn:microsoft.com/office/officeart/2016/7/layout/VerticalHollowActionList"/>
    <dgm:cxn modelId="{59DFA871-70A0-CA41-B5A0-862F21ACDDF2}" type="presOf" srcId="{962DF030-705C-49B6-9F35-F0D14017AD96}" destId="{124F5DD2-FB63-294E-86E7-1C2A5A9BB30F}" srcOrd="0" destOrd="0" presId="urn:microsoft.com/office/officeart/2016/7/layout/VerticalHollowActionList"/>
    <dgm:cxn modelId="{3E3ACE52-3C37-9148-B5ED-4E55E7688D80}" type="presOf" srcId="{74856357-9248-4C26-9541-02F153D55B6E}" destId="{F248407D-E7A1-F44F-8C92-271A03122BAB}" srcOrd="0" destOrd="0" presId="urn:microsoft.com/office/officeart/2016/7/layout/VerticalHollowActionList"/>
    <dgm:cxn modelId="{00188557-90E6-4AD6-B2A0-4571164102B4}" srcId="{B2E4F67D-F787-43D6-8BCA-D4AD15E0284E}" destId="{FEC97702-E16B-4F5C-AD69-D5EA2BF4AC8A}" srcOrd="1" destOrd="0" parTransId="{75A17823-0C60-4612-827C-BB796FE4224F}" sibTransId="{34F52517-DAA5-4E43-8F51-86F9A65D76F6}"/>
    <dgm:cxn modelId="{EE784095-4870-F345-8292-3478AFAAEC48}" type="presOf" srcId="{207ACD55-07D6-4DAE-BB62-9B707D75CC56}" destId="{4B5A4AF1-00BD-2D40-9A52-6090DC6DA0A3}" srcOrd="0" destOrd="0" presId="urn:microsoft.com/office/officeart/2016/7/layout/VerticalHollowActionList"/>
    <dgm:cxn modelId="{905513A9-0D25-4264-BCAA-CBBD23FBA330}" srcId="{26F45D16-BFF7-45EB-8E4E-E60528A73D07}" destId="{207ACD55-07D6-4DAE-BB62-9B707D75CC56}" srcOrd="0" destOrd="0" parTransId="{476B7D4F-8576-428B-8095-CD753CA471DD}" sibTransId="{E634C1E3-7D63-41BF-B52A-7DB5894E4178}"/>
    <dgm:cxn modelId="{85867AB7-0AD5-4C0D-B610-BB68281EB900}" srcId="{B2E4F67D-F787-43D6-8BCA-D4AD15E0284E}" destId="{982EFDB7-84CB-4A19-80F7-B83690C48A71}" srcOrd="3" destOrd="0" parTransId="{17D3BCB4-BEB6-4E2F-A656-DFE4F6ADC3D8}" sibTransId="{5F41517C-89DA-4E13-9921-44D622E220E7}"/>
    <dgm:cxn modelId="{855F02BE-6897-CD44-AB18-0044CED15C2F}" type="presOf" srcId="{26F45D16-BFF7-45EB-8E4E-E60528A73D07}" destId="{7A64B28A-B874-A141-9763-FBF2E9D93632}" srcOrd="0" destOrd="0" presId="urn:microsoft.com/office/officeart/2016/7/layout/VerticalHollowActionList"/>
    <dgm:cxn modelId="{A5F32FC7-0162-C84C-89C4-CF36E6A27C40}" type="presOf" srcId="{6AB9178D-E5A1-4003-9613-8751F6C3FAB4}" destId="{A795C77A-9C76-6C4A-93E2-CD0BD77D1553}" srcOrd="0" destOrd="0" presId="urn:microsoft.com/office/officeart/2016/7/layout/VerticalHollowActionList"/>
    <dgm:cxn modelId="{0724F2CD-9B53-41B3-9992-AA3FF6EDF7D2}" srcId="{B2E4F67D-F787-43D6-8BCA-D4AD15E0284E}" destId="{26F45D16-BFF7-45EB-8E4E-E60528A73D07}" srcOrd="0" destOrd="0" parTransId="{EC82D687-8DFE-4C28-B553-D4533BB1B66B}" sibTransId="{77BCCC84-5942-438F-9476-C9604998D545}"/>
    <dgm:cxn modelId="{99D18AE1-1DD1-8B4B-9EF0-FC785C13E63B}" type="presOf" srcId="{60749DB6-F5DC-444B-90DA-579403826503}" destId="{86EAA320-AE03-4748-8E12-7AB589C178CE}" srcOrd="0" destOrd="0" presId="urn:microsoft.com/office/officeart/2016/7/layout/VerticalHollowActionList"/>
    <dgm:cxn modelId="{328EFFDC-E5AE-6748-991C-656E5A3A2D03}" type="presParOf" srcId="{778E796F-DAD1-8F43-9162-9B9F651A4CC4}" destId="{7709590C-803E-B44A-90C9-D06215E67F61}" srcOrd="0" destOrd="0" presId="urn:microsoft.com/office/officeart/2016/7/layout/VerticalHollowActionList"/>
    <dgm:cxn modelId="{D01A51B3-1CED-EE4F-ACDB-65730DA2B526}" type="presParOf" srcId="{7709590C-803E-B44A-90C9-D06215E67F61}" destId="{7A64B28A-B874-A141-9763-FBF2E9D93632}" srcOrd="0" destOrd="0" presId="urn:microsoft.com/office/officeart/2016/7/layout/VerticalHollowActionList"/>
    <dgm:cxn modelId="{873FE3C7-402D-7C40-A970-EFC0EE638A8C}" type="presParOf" srcId="{7709590C-803E-B44A-90C9-D06215E67F61}" destId="{4B5A4AF1-00BD-2D40-9A52-6090DC6DA0A3}" srcOrd="1" destOrd="0" presId="urn:microsoft.com/office/officeart/2016/7/layout/VerticalHollowActionList"/>
    <dgm:cxn modelId="{EF50611F-572D-9546-A6BD-65CDC8CB3817}" type="presParOf" srcId="{778E796F-DAD1-8F43-9162-9B9F651A4CC4}" destId="{1D0CD4AE-E081-9A42-88C0-4A96DB7B098D}" srcOrd="1" destOrd="0" presId="urn:microsoft.com/office/officeart/2016/7/layout/VerticalHollowActionList"/>
    <dgm:cxn modelId="{46875B7A-3CB5-D441-91CF-D079BE026A30}" type="presParOf" srcId="{778E796F-DAD1-8F43-9162-9B9F651A4CC4}" destId="{1EE03995-9BC2-5F49-B534-AAD04136853F}" srcOrd="2" destOrd="0" presId="urn:microsoft.com/office/officeart/2016/7/layout/VerticalHollowActionList"/>
    <dgm:cxn modelId="{DFEF59DC-178D-D642-913A-390E5DE22C4B}" type="presParOf" srcId="{1EE03995-9BC2-5F49-B534-AAD04136853F}" destId="{012374EB-8466-FB40-A7C0-037F0E03457A}" srcOrd="0" destOrd="0" presId="urn:microsoft.com/office/officeart/2016/7/layout/VerticalHollowActionList"/>
    <dgm:cxn modelId="{A70A6B25-A216-1F4C-8741-79D5E694E7E9}" type="presParOf" srcId="{1EE03995-9BC2-5F49-B534-AAD04136853F}" destId="{86EAA320-AE03-4748-8E12-7AB589C178CE}" srcOrd="1" destOrd="0" presId="urn:microsoft.com/office/officeart/2016/7/layout/VerticalHollowActionList"/>
    <dgm:cxn modelId="{AE404620-7C05-5B4E-9024-EC795E664201}" type="presParOf" srcId="{778E796F-DAD1-8F43-9162-9B9F651A4CC4}" destId="{C2352D25-2889-D74E-927A-F454FCFA1B97}" srcOrd="3" destOrd="0" presId="urn:microsoft.com/office/officeart/2016/7/layout/VerticalHollowActionList"/>
    <dgm:cxn modelId="{5CA8E275-62D2-6B41-8B2F-5CEAA0DEA25A}" type="presParOf" srcId="{778E796F-DAD1-8F43-9162-9B9F651A4CC4}" destId="{78CB4F30-8DFD-D241-B66C-30622184847A}" srcOrd="4" destOrd="0" presId="urn:microsoft.com/office/officeart/2016/7/layout/VerticalHollowActionList"/>
    <dgm:cxn modelId="{0F40EB79-9008-674A-AB1D-9776669732BD}" type="presParOf" srcId="{78CB4F30-8DFD-D241-B66C-30622184847A}" destId="{F248407D-E7A1-F44F-8C92-271A03122BAB}" srcOrd="0" destOrd="0" presId="urn:microsoft.com/office/officeart/2016/7/layout/VerticalHollowActionList"/>
    <dgm:cxn modelId="{A420F95A-CF59-F941-8D7C-2D887192D290}" type="presParOf" srcId="{78CB4F30-8DFD-D241-B66C-30622184847A}" destId="{A795C77A-9C76-6C4A-93E2-CD0BD77D1553}" srcOrd="1" destOrd="0" presId="urn:microsoft.com/office/officeart/2016/7/layout/VerticalHollowActionList"/>
    <dgm:cxn modelId="{46A8E676-F0E9-FE48-8050-D28E5D63AF17}" type="presParOf" srcId="{778E796F-DAD1-8F43-9162-9B9F651A4CC4}" destId="{D6FD7706-518C-FA40-B9F4-0C596AC1AB9B}" srcOrd="5" destOrd="0" presId="urn:microsoft.com/office/officeart/2016/7/layout/VerticalHollowActionList"/>
    <dgm:cxn modelId="{A14336F0-CF0F-6540-9DB5-A297A8414FA8}" type="presParOf" srcId="{778E796F-DAD1-8F43-9162-9B9F651A4CC4}" destId="{03389A28-E70F-674C-B1FC-448226165BE0}" srcOrd="6" destOrd="0" presId="urn:microsoft.com/office/officeart/2016/7/layout/VerticalHollowActionList"/>
    <dgm:cxn modelId="{B72D3149-DEF6-5543-8811-79AE569531A3}" type="presParOf" srcId="{03389A28-E70F-674C-B1FC-448226165BE0}" destId="{C7B62210-6FE8-6844-AA90-2DAAE7EDC3D1}" srcOrd="0" destOrd="0" presId="urn:microsoft.com/office/officeart/2016/7/layout/VerticalHollowActionList"/>
    <dgm:cxn modelId="{022B9FC3-C2A9-A041-A8CA-F6DC5E7B558B}" type="presParOf" srcId="{03389A28-E70F-674C-B1FC-448226165BE0}" destId="{124F5DD2-FB63-294E-86E7-1C2A5A9BB30F}" srcOrd="1" destOrd="0" presId="urn:microsoft.com/office/officeart/2016/7/layout/VerticalHollowAction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5CA7B3-5C8F-4CB8-A958-E06F055EFC9B}"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CA909D64-A985-4CEF-AED6-03638357675F}">
      <dgm:prSet/>
      <dgm:spPr/>
      <dgm:t>
        <a:bodyPr/>
        <a:lstStyle/>
        <a:p>
          <a:pPr>
            <a:lnSpc>
              <a:spcPct val="100000"/>
            </a:lnSpc>
          </a:pPr>
          <a:r>
            <a:rPr lang="en-US" b="0" i="0"/>
            <a:t>The main unit’s ESP-32 board the transmitting as well as the data collection.</a:t>
          </a:r>
          <a:endParaRPr lang="en-US"/>
        </a:p>
      </dgm:t>
    </dgm:pt>
    <dgm:pt modelId="{8E509A29-3B5B-46C9-A652-DC70927712D9}" type="parTrans" cxnId="{3E48B03B-F904-4E74-96DB-C78F94E23A11}">
      <dgm:prSet/>
      <dgm:spPr/>
      <dgm:t>
        <a:bodyPr/>
        <a:lstStyle/>
        <a:p>
          <a:endParaRPr lang="en-US"/>
        </a:p>
      </dgm:t>
    </dgm:pt>
    <dgm:pt modelId="{C127B2BD-ACAA-4810-B29A-CFF72A4B6C49}" type="sibTrans" cxnId="{3E48B03B-F904-4E74-96DB-C78F94E23A11}">
      <dgm:prSet/>
      <dgm:spPr/>
      <dgm:t>
        <a:bodyPr/>
        <a:lstStyle/>
        <a:p>
          <a:endParaRPr lang="en-US"/>
        </a:p>
      </dgm:t>
    </dgm:pt>
    <dgm:pt modelId="{2E96E1E2-142A-4C17-AFE0-9DE6C685DF4D}">
      <dgm:prSet/>
      <dgm:spPr/>
      <dgm:t>
        <a:bodyPr/>
        <a:lstStyle/>
        <a:p>
          <a:pPr>
            <a:lnSpc>
              <a:spcPct val="100000"/>
            </a:lnSpc>
          </a:pPr>
          <a:r>
            <a:rPr lang="en-US" b="0" i="0"/>
            <a:t>By utilizing the Arduino library “BluetoothSerial” the DEVKIT can transmit serial communications through a Bluetooth connection. The device name is “CyberinetV1X” and currently requires no password to connect.</a:t>
          </a:r>
          <a:endParaRPr lang="en-US"/>
        </a:p>
      </dgm:t>
    </dgm:pt>
    <dgm:pt modelId="{F54D4796-A0AE-488A-B05F-41FD5B541FA0}" type="parTrans" cxnId="{1A2C5DAC-7372-4EFC-8D27-48A890F3533E}">
      <dgm:prSet/>
      <dgm:spPr/>
      <dgm:t>
        <a:bodyPr/>
        <a:lstStyle/>
        <a:p>
          <a:endParaRPr lang="en-US"/>
        </a:p>
      </dgm:t>
    </dgm:pt>
    <dgm:pt modelId="{CC2C3F38-4BAE-4E06-A003-BDA2306E43A1}" type="sibTrans" cxnId="{1A2C5DAC-7372-4EFC-8D27-48A890F3533E}">
      <dgm:prSet/>
      <dgm:spPr/>
      <dgm:t>
        <a:bodyPr/>
        <a:lstStyle/>
        <a:p>
          <a:endParaRPr lang="en-US"/>
        </a:p>
      </dgm:t>
    </dgm:pt>
    <dgm:pt modelId="{822A3CFF-C4A5-4B0F-A0EC-A26E6B25E912}">
      <dgm:prSet/>
      <dgm:spPr/>
      <dgm:t>
        <a:bodyPr/>
        <a:lstStyle/>
        <a:p>
          <a:pPr>
            <a:lnSpc>
              <a:spcPct val="100000"/>
            </a:lnSpc>
          </a:pPr>
          <a:r>
            <a:rPr lang="en-US"/>
            <a:t>These values can be read by any serial terminal program on the host device. The Max objects utilize an additional node script to receive the data more reliably.</a:t>
          </a:r>
        </a:p>
      </dgm:t>
    </dgm:pt>
    <dgm:pt modelId="{3CC603A5-6733-40F6-A68C-3ABD6CD8735B}" type="parTrans" cxnId="{48480459-6ED6-4FE3-9175-7EC428F09D00}">
      <dgm:prSet/>
      <dgm:spPr/>
      <dgm:t>
        <a:bodyPr/>
        <a:lstStyle/>
        <a:p>
          <a:endParaRPr lang="en-US"/>
        </a:p>
      </dgm:t>
    </dgm:pt>
    <dgm:pt modelId="{38D53215-6A54-4A7E-A8D0-2C6080D86E97}" type="sibTrans" cxnId="{48480459-6ED6-4FE3-9175-7EC428F09D00}">
      <dgm:prSet/>
      <dgm:spPr/>
      <dgm:t>
        <a:bodyPr/>
        <a:lstStyle/>
        <a:p>
          <a:endParaRPr lang="en-US"/>
        </a:p>
      </dgm:t>
    </dgm:pt>
    <dgm:pt modelId="{F094CC79-2846-4257-9CEC-FB4B99CD3D5B}" type="pres">
      <dgm:prSet presAssocID="{725CA7B3-5C8F-4CB8-A958-E06F055EFC9B}" presName="root" presStyleCnt="0">
        <dgm:presLayoutVars>
          <dgm:dir/>
          <dgm:resizeHandles val="exact"/>
        </dgm:presLayoutVars>
      </dgm:prSet>
      <dgm:spPr/>
    </dgm:pt>
    <dgm:pt modelId="{EEC2A6D0-42F2-4840-81E9-FC413AA99E37}" type="pres">
      <dgm:prSet presAssocID="{CA909D64-A985-4CEF-AED6-03638357675F}" presName="compNode" presStyleCnt="0"/>
      <dgm:spPr/>
    </dgm:pt>
    <dgm:pt modelId="{0724334F-E84A-46C5-8858-6E4C97DE521A}" type="pres">
      <dgm:prSet presAssocID="{CA909D64-A985-4CEF-AED6-03638357675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ireless router"/>
        </a:ext>
      </dgm:extLst>
    </dgm:pt>
    <dgm:pt modelId="{90F5F969-8F78-48C0-9B59-8BCF7953BBFB}" type="pres">
      <dgm:prSet presAssocID="{CA909D64-A985-4CEF-AED6-03638357675F}" presName="spaceRect" presStyleCnt="0"/>
      <dgm:spPr/>
    </dgm:pt>
    <dgm:pt modelId="{1B371894-B470-4AAF-8FFB-BB97692116DA}" type="pres">
      <dgm:prSet presAssocID="{CA909D64-A985-4CEF-AED6-03638357675F}" presName="textRect" presStyleLbl="revTx" presStyleIdx="0" presStyleCnt="3">
        <dgm:presLayoutVars>
          <dgm:chMax val="1"/>
          <dgm:chPref val="1"/>
        </dgm:presLayoutVars>
      </dgm:prSet>
      <dgm:spPr/>
    </dgm:pt>
    <dgm:pt modelId="{F2F4191D-797C-4D63-A279-8E8549462BF8}" type="pres">
      <dgm:prSet presAssocID="{C127B2BD-ACAA-4810-B29A-CFF72A4B6C49}" presName="sibTrans" presStyleCnt="0"/>
      <dgm:spPr/>
    </dgm:pt>
    <dgm:pt modelId="{0F103CBA-5241-4263-A698-B372F88B695A}" type="pres">
      <dgm:prSet presAssocID="{2E96E1E2-142A-4C17-AFE0-9DE6C685DF4D}" presName="compNode" presStyleCnt="0"/>
      <dgm:spPr/>
    </dgm:pt>
    <dgm:pt modelId="{E4E70680-1689-438A-818B-0A864B9E3DE3}" type="pres">
      <dgm:prSet presAssocID="{2E96E1E2-142A-4C17-AFE0-9DE6C685DF4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luetooth"/>
        </a:ext>
      </dgm:extLst>
    </dgm:pt>
    <dgm:pt modelId="{9E0CAACF-AEEC-4B78-BD69-796C48E81587}" type="pres">
      <dgm:prSet presAssocID="{2E96E1E2-142A-4C17-AFE0-9DE6C685DF4D}" presName="spaceRect" presStyleCnt="0"/>
      <dgm:spPr/>
    </dgm:pt>
    <dgm:pt modelId="{5BEFD1B8-B500-4656-81AB-EFC85FE4FEAD}" type="pres">
      <dgm:prSet presAssocID="{2E96E1E2-142A-4C17-AFE0-9DE6C685DF4D}" presName="textRect" presStyleLbl="revTx" presStyleIdx="1" presStyleCnt="3">
        <dgm:presLayoutVars>
          <dgm:chMax val="1"/>
          <dgm:chPref val="1"/>
        </dgm:presLayoutVars>
      </dgm:prSet>
      <dgm:spPr/>
    </dgm:pt>
    <dgm:pt modelId="{C846C27B-A7B2-4227-824F-4F2EECB43A12}" type="pres">
      <dgm:prSet presAssocID="{CC2C3F38-4BAE-4E06-A003-BDA2306E43A1}" presName="sibTrans" presStyleCnt="0"/>
      <dgm:spPr/>
    </dgm:pt>
    <dgm:pt modelId="{6801C0E2-1E66-40E9-AB1F-BA2AB63969A1}" type="pres">
      <dgm:prSet presAssocID="{822A3CFF-C4A5-4B0F-A0EC-A26E6B25E912}" presName="compNode" presStyleCnt="0"/>
      <dgm:spPr/>
    </dgm:pt>
    <dgm:pt modelId="{57765741-A42C-4FF4-8D3B-255658D22019}" type="pres">
      <dgm:prSet presAssocID="{822A3CFF-C4A5-4B0F-A0EC-A26E6B25E91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sor"/>
        </a:ext>
      </dgm:extLst>
    </dgm:pt>
    <dgm:pt modelId="{F4F8B8B8-E0EE-4C54-A948-2CDAB6817105}" type="pres">
      <dgm:prSet presAssocID="{822A3CFF-C4A5-4B0F-A0EC-A26E6B25E912}" presName="spaceRect" presStyleCnt="0"/>
      <dgm:spPr/>
    </dgm:pt>
    <dgm:pt modelId="{2647D9DD-9169-4675-8BDD-EAB8BA3171E6}" type="pres">
      <dgm:prSet presAssocID="{822A3CFF-C4A5-4B0F-A0EC-A26E6B25E912}" presName="textRect" presStyleLbl="revTx" presStyleIdx="2" presStyleCnt="3">
        <dgm:presLayoutVars>
          <dgm:chMax val="1"/>
          <dgm:chPref val="1"/>
        </dgm:presLayoutVars>
      </dgm:prSet>
      <dgm:spPr/>
    </dgm:pt>
  </dgm:ptLst>
  <dgm:cxnLst>
    <dgm:cxn modelId="{90170206-3C0B-4DAC-BCF0-2C3B39DA6A5B}" type="presOf" srcId="{CA909D64-A985-4CEF-AED6-03638357675F}" destId="{1B371894-B470-4AAF-8FFB-BB97692116DA}" srcOrd="0" destOrd="0" presId="urn:microsoft.com/office/officeart/2018/2/layout/IconLabelList"/>
    <dgm:cxn modelId="{3E48B03B-F904-4E74-96DB-C78F94E23A11}" srcId="{725CA7B3-5C8F-4CB8-A958-E06F055EFC9B}" destId="{CA909D64-A985-4CEF-AED6-03638357675F}" srcOrd="0" destOrd="0" parTransId="{8E509A29-3B5B-46C9-A652-DC70927712D9}" sibTransId="{C127B2BD-ACAA-4810-B29A-CFF72A4B6C49}"/>
    <dgm:cxn modelId="{B57F4053-8A6B-4EFA-89B7-F0AF98E278E1}" type="presOf" srcId="{725CA7B3-5C8F-4CB8-A958-E06F055EFC9B}" destId="{F094CC79-2846-4257-9CEC-FB4B99CD3D5B}" srcOrd="0" destOrd="0" presId="urn:microsoft.com/office/officeart/2018/2/layout/IconLabelList"/>
    <dgm:cxn modelId="{48480459-6ED6-4FE3-9175-7EC428F09D00}" srcId="{725CA7B3-5C8F-4CB8-A958-E06F055EFC9B}" destId="{822A3CFF-C4A5-4B0F-A0EC-A26E6B25E912}" srcOrd="2" destOrd="0" parTransId="{3CC603A5-6733-40F6-A68C-3ABD6CD8735B}" sibTransId="{38D53215-6A54-4A7E-A8D0-2C6080D86E97}"/>
    <dgm:cxn modelId="{1A2C5DAC-7372-4EFC-8D27-48A890F3533E}" srcId="{725CA7B3-5C8F-4CB8-A958-E06F055EFC9B}" destId="{2E96E1E2-142A-4C17-AFE0-9DE6C685DF4D}" srcOrd="1" destOrd="0" parTransId="{F54D4796-A0AE-488A-B05F-41FD5B541FA0}" sibTransId="{CC2C3F38-4BAE-4E06-A003-BDA2306E43A1}"/>
    <dgm:cxn modelId="{01AD22C3-C1B1-42BF-8346-783037A081B6}" type="presOf" srcId="{822A3CFF-C4A5-4B0F-A0EC-A26E6B25E912}" destId="{2647D9DD-9169-4675-8BDD-EAB8BA3171E6}" srcOrd="0" destOrd="0" presId="urn:microsoft.com/office/officeart/2018/2/layout/IconLabelList"/>
    <dgm:cxn modelId="{7FACD2D1-54AA-44B0-A42C-160590CED08C}" type="presOf" srcId="{2E96E1E2-142A-4C17-AFE0-9DE6C685DF4D}" destId="{5BEFD1B8-B500-4656-81AB-EFC85FE4FEAD}" srcOrd="0" destOrd="0" presId="urn:microsoft.com/office/officeart/2018/2/layout/IconLabelList"/>
    <dgm:cxn modelId="{CFE3A783-7CE7-44C0-8110-EE669653BD05}" type="presParOf" srcId="{F094CC79-2846-4257-9CEC-FB4B99CD3D5B}" destId="{EEC2A6D0-42F2-4840-81E9-FC413AA99E37}" srcOrd="0" destOrd="0" presId="urn:microsoft.com/office/officeart/2018/2/layout/IconLabelList"/>
    <dgm:cxn modelId="{F22249DC-DAAB-47B4-BC2D-ADC2AF7AD2BE}" type="presParOf" srcId="{EEC2A6D0-42F2-4840-81E9-FC413AA99E37}" destId="{0724334F-E84A-46C5-8858-6E4C97DE521A}" srcOrd="0" destOrd="0" presId="urn:microsoft.com/office/officeart/2018/2/layout/IconLabelList"/>
    <dgm:cxn modelId="{F043DAFB-754A-440F-84D1-D8E46D62402C}" type="presParOf" srcId="{EEC2A6D0-42F2-4840-81E9-FC413AA99E37}" destId="{90F5F969-8F78-48C0-9B59-8BCF7953BBFB}" srcOrd="1" destOrd="0" presId="urn:microsoft.com/office/officeart/2018/2/layout/IconLabelList"/>
    <dgm:cxn modelId="{205C767C-E138-409F-A4D1-18341C6B9A5A}" type="presParOf" srcId="{EEC2A6D0-42F2-4840-81E9-FC413AA99E37}" destId="{1B371894-B470-4AAF-8FFB-BB97692116DA}" srcOrd="2" destOrd="0" presId="urn:microsoft.com/office/officeart/2018/2/layout/IconLabelList"/>
    <dgm:cxn modelId="{C07BDC45-AE69-4B31-B837-AF40D9AE2A7B}" type="presParOf" srcId="{F094CC79-2846-4257-9CEC-FB4B99CD3D5B}" destId="{F2F4191D-797C-4D63-A279-8E8549462BF8}" srcOrd="1" destOrd="0" presId="urn:microsoft.com/office/officeart/2018/2/layout/IconLabelList"/>
    <dgm:cxn modelId="{598A6127-3A57-4885-9D6D-B6D5ADB4C3FC}" type="presParOf" srcId="{F094CC79-2846-4257-9CEC-FB4B99CD3D5B}" destId="{0F103CBA-5241-4263-A698-B372F88B695A}" srcOrd="2" destOrd="0" presId="urn:microsoft.com/office/officeart/2018/2/layout/IconLabelList"/>
    <dgm:cxn modelId="{8E8A311C-1B39-4C74-8EBE-20E802244FC8}" type="presParOf" srcId="{0F103CBA-5241-4263-A698-B372F88B695A}" destId="{E4E70680-1689-438A-818B-0A864B9E3DE3}" srcOrd="0" destOrd="0" presId="urn:microsoft.com/office/officeart/2018/2/layout/IconLabelList"/>
    <dgm:cxn modelId="{417EB75C-C3D3-4EFB-BBA0-80B78F4301B4}" type="presParOf" srcId="{0F103CBA-5241-4263-A698-B372F88B695A}" destId="{9E0CAACF-AEEC-4B78-BD69-796C48E81587}" srcOrd="1" destOrd="0" presId="urn:microsoft.com/office/officeart/2018/2/layout/IconLabelList"/>
    <dgm:cxn modelId="{DA351FAD-4638-473B-9884-15CE23E1B17F}" type="presParOf" srcId="{0F103CBA-5241-4263-A698-B372F88B695A}" destId="{5BEFD1B8-B500-4656-81AB-EFC85FE4FEAD}" srcOrd="2" destOrd="0" presId="urn:microsoft.com/office/officeart/2018/2/layout/IconLabelList"/>
    <dgm:cxn modelId="{39C57519-B981-4521-93BF-A39873FB0622}" type="presParOf" srcId="{F094CC79-2846-4257-9CEC-FB4B99CD3D5B}" destId="{C846C27B-A7B2-4227-824F-4F2EECB43A12}" srcOrd="3" destOrd="0" presId="urn:microsoft.com/office/officeart/2018/2/layout/IconLabelList"/>
    <dgm:cxn modelId="{938675EE-CA72-4C68-A191-1404DA8F1DAE}" type="presParOf" srcId="{F094CC79-2846-4257-9CEC-FB4B99CD3D5B}" destId="{6801C0E2-1E66-40E9-AB1F-BA2AB63969A1}" srcOrd="4" destOrd="0" presId="urn:microsoft.com/office/officeart/2018/2/layout/IconLabelList"/>
    <dgm:cxn modelId="{5674A8CC-D1CD-4C07-A355-DA1ACF8A7C1F}" type="presParOf" srcId="{6801C0E2-1E66-40E9-AB1F-BA2AB63969A1}" destId="{57765741-A42C-4FF4-8D3B-255658D22019}" srcOrd="0" destOrd="0" presId="urn:microsoft.com/office/officeart/2018/2/layout/IconLabelList"/>
    <dgm:cxn modelId="{0A28D717-E763-4E4E-B605-7D5D8499E6B3}" type="presParOf" srcId="{6801C0E2-1E66-40E9-AB1F-BA2AB63969A1}" destId="{F4F8B8B8-E0EE-4C54-A948-2CDAB6817105}" srcOrd="1" destOrd="0" presId="urn:microsoft.com/office/officeart/2018/2/layout/IconLabelList"/>
    <dgm:cxn modelId="{35B46CA3-78DE-4E88-A028-613ADBD47AA2}" type="presParOf" srcId="{6801C0E2-1E66-40E9-AB1F-BA2AB63969A1}" destId="{2647D9DD-9169-4675-8BDD-EAB8BA3171E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046CED2-4B93-4D06-BC7B-4CED9C74B389}" type="doc">
      <dgm:prSet loTypeId="urn:microsoft.com/office/officeart/2005/8/layout/hierarchy1" loCatId="hierarchy" qsTypeId="urn:microsoft.com/office/officeart/2005/8/quickstyle/simple1" qsCatId="simple" csTypeId="urn:microsoft.com/office/officeart/2005/8/colors/accent0_1" csCatId="mainScheme" phldr="1"/>
      <dgm:spPr/>
      <dgm:t>
        <a:bodyPr/>
        <a:lstStyle/>
        <a:p>
          <a:endParaRPr lang="en-US"/>
        </a:p>
      </dgm:t>
    </dgm:pt>
    <dgm:pt modelId="{A826232C-896C-453F-A94E-EA6C1A57C706}">
      <dgm:prSet/>
      <dgm:spPr/>
      <dgm:t>
        <a:bodyPr/>
        <a:lstStyle/>
        <a:p>
          <a:r>
            <a:rPr lang="en-US" b="0" i="0" dirty="0"/>
            <a:t>Cyberinet units will be available for purchase at a future date.</a:t>
          </a:r>
          <a:endParaRPr lang="en-US" dirty="0"/>
        </a:p>
      </dgm:t>
    </dgm:pt>
    <dgm:pt modelId="{32818100-63CC-4B34-90F9-AE587B45F4B5}" type="parTrans" cxnId="{9EF7A3BC-00E0-442C-9C62-D0B13FA17F81}">
      <dgm:prSet/>
      <dgm:spPr/>
      <dgm:t>
        <a:bodyPr/>
        <a:lstStyle/>
        <a:p>
          <a:endParaRPr lang="en-US"/>
        </a:p>
      </dgm:t>
    </dgm:pt>
    <dgm:pt modelId="{E9E95A60-7AAD-499D-B271-0300022F72D4}" type="sibTrans" cxnId="{9EF7A3BC-00E0-442C-9C62-D0B13FA17F81}">
      <dgm:prSet/>
      <dgm:spPr/>
      <dgm:t>
        <a:bodyPr/>
        <a:lstStyle/>
        <a:p>
          <a:endParaRPr lang="en-US"/>
        </a:p>
      </dgm:t>
    </dgm:pt>
    <dgm:pt modelId="{CF316C1D-60A2-45A4-ABE0-3D3C75D81C48}">
      <dgm:prSet/>
      <dgm:spPr/>
      <dgm:t>
        <a:bodyPr/>
        <a:lstStyle/>
        <a:p>
          <a:r>
            <a:rPr lang="en-US" b="0" i="0" dirty="0"/>
            <a:t>All materials are open-source.</a:t>
          </a:r>
          <a:endParaRPr lang="en-US" dirty="0"/>
        </a:p>
      </dgm:t>
    </dgm:pt>
    <dgm:pt modelId="{1899151F-59F0-442E-819F-AD0D8A303790}" type="parTrans" cxnId="{FB03D00D-2759-4820-8641-99659BDC0689}">
      <dgm:prSet/>
      <dgm:spPr/>
      <dgm:t>
        <a:bodyPr/>
        <a:lstStyle/>
        <a:p>
          <a:endParaRPr lang="en-US"/>
        </a:p>
      </dgm:t>
    </dgm:pt>
    <dgm:pt modelId="{F1B2DB2D-B18E-476C-83DC-82A90FFB5205}" type="sibTrans" cxnId="{FB03D00D-2759-4820-8641-99659BDC0689}">
      <dgm:prSet/>
      <dgm:spPr/>
      <dgm:t>
        <a:bodyPr/>
        <a:lstStyle/>
        <a:p>
          <a:endParaRPr lang="en-US"/>
        </a:p>
      </dgm:t>
    </dgm:pt>
    <dgm:pt modelId="{47ED2933-789B-40BB-88C0-FBB0F08EB365}">
      <dgm:prSet/>
      <dgm:spPr/>
      <dgm:t>
        <a:bodyPr/>
        <a:lstStyle/>
        <a:p>
          <a:r>
            <a:rPr lang="en-US" dirty="0"/>
            <a:t>A person can build their own unit using the online resources.</a:t>
          </a:r>
        </a:p>
      </dgm:t>
    </dgm:pt>
    <dgm:pt modelId="{300902FF-8FD8-442E-A028-D646708ED92E}" type="parTrans" cxnId="{DB736143-EA38-4062-BE53-F1859C6B2E95}">
      <dgm:prSet/>
      <dgm:spPr/>
      <dgm:t>
        <a:bodyPr/>
        <a:lstStyle/>
        <a:p>
          <a:endParaRPr lang="en-US"/>
        </a:p>
      </dgm:t>
    </dgm:pt>
    <dgm:pt modelId="{62C632D8-DFDD-4F71-ABD7-773275B31292}" type="sibTrans" cxnId="{DB736143-EA38-4062-BE53-F1859C6B2E95}">
      <dgm:prSet/>
      <dgm:spPr/>
      <dgm:t>
        <a:bodyPr/>
        <a:lstStyle/>
        <a:p>
          <a:endParaRPr lang="en-US"/>
        </a:p>
      </dgm:t>
    </dgm:pt>
    <dgm:pt modelId="{16722543-46DA-FA44-B1DB-97424D5EE96C}" type="pres">
      <dgm:prSet presAssocID="{8046CED2-4B93-4D06-BC7B-4CED9C74B389}" presName="hierChild1" presStyleCnt="0">
        <dgm:presLayoutVars>
          <dgm:chPref val="1"/>
          <dgm:dir/>
          <dgm:animOne val="branch"/>
          <dgm:animLvl val="lvl"/>
          <dgm:resizeHandles/>
        </dgm:presLayoutVars>
      </dgm:prSet>
      <dgm:spPr/>
    </dgm:pt>
    <dgm:pt modelId="{74D5A910-92C0-1C4D-B514-CC54E70BDA28}" type="pres">
      <dgm:prSet presAssocID="{A826232C-896C-453F-A94E-EA6C1A57C706}" presName="hierRoot1" presStyleCnt="0"/>
      <dgm:spPr/>
    </dgm:pt>
    <dgm:pt modelId="{9678027C-00B8-3545-A045-70C910897CEF}" type="pres">
      <dgm:prSet presAssocID="{A826232C-896C-453F-A94E-EA6C1A57C706}" presName="composite" presStyleCnt="0"/>
      <dgm:spPr/>
    </dgm:pt>
    <dgm:pt modelId="{DFB12944-C429-0246-97B4-855BCF7C06C7}" type="pres">
      <dgm:prSet presAssocID="{A826232C-896C-453F-A94E-EA6C1A57C706}" presName="background" presStyleLbl="node0" presStyleIdx="0" presStyleCnt="3"/>
      <dgm:spPr/>
    </dgm:pt>
    <dgm:pt modelId="{6CECB30F-2FE3-634C-9083-948C8D794192}" type="pres">
      <dgm:prSet presAssocID="{A826232C-896C-453F-A94E-EA6C1A57C706}" presName="text" presStyleLbl="fgAcc0" presStyleIdx="0" presStyleCnt="3">
        <dgm:presLayoutVars>
          <dgm:chPref val="3"/>
        </dgm:presLayoutVars>
      </dgm:prSet>
      <dgm:spPr/>
    </dgm:pt>
    <dgm:pt modelId="{E9BF781A-D6E8-824E-9A7C-B0455E94AE16}" type="pres">
      <dgm:prSet presAssocID="{A826232C-896C-453F-A94E-EA6C1A57C706}" presName="hierChild2" presStyleCnt="0"/>
      <dgm:spPr/>
    </dgm:pt>
    <dgm:pt modelId="{B76D1F3E-ED1E-7146-8BCB-AE24A4EC3550}" type="pres">
      <dgm:prSet presAssocID="{CF316C1D-60A2-45A4-ABE0-3D3C75D81C48}" presName="hierRoot1" presStyleCnt="0"/>
      <dgm:spPr/>
    </dgm:pt>
    <dgm:pt modelId="{C6E370F7-F43F-3A43-B1D8-B1A8D9CEB811}" type="pres">
      <dgm:prSet presAssocID="{CF316C1D-60A2-45A4-ABE0-3D3C75D81C48}" presName="composite" presStyleCnt="0"/>
      <dgm:spPr/>
    </dgm:pt>
    <dgm:pt modelId="{C97F450A-BB62-2D43-8860-92995D3B910A}" type="pres">
      <dgm:prSet presAssocID="{CF316C1D-60A2-45A4-ABE0-3D3C75D81C48}" presName="background" presStyleLbl="node0" presStyleIdx="1" presStyleCnt="3"/>
      <dgm:spPr/>
    </dgm:pt>
    <dgm:pt modelId="{54EF1D12-C3F5-C446-957C-5D1488A6C246}" type="pres">
      <dgm:prSet presAssocID="{CF316C1D-60A2-45A4-ABE0-3D3C75D81C48}" presName="text" presStyleLbl="fgAcc0" presStyleIdx="1" presStyleCnt="3">
        <dgm:presLayoutVars>
          <dgm:chPref val="3"/>
        </dgm:presLayoutVars>
      </dgm:prSet>
      <dgm:spPr/>
    </dgm:pt>
    <dgm:pt modelId="{835819C4-C97C-1F41-A8AE-53D8804A8B0C}" type="pres">
      <dgm:prSet presAssocID="{CF316C1D-60A2-45A4-ABE0-3D3C75D81C48}" presName="hierChild2" presStyleCnt="0"/>
      <dgm:spPr/>
    </dgm:pt>
    <dgm:pt modelId="{18AC9422-BE6F-8149-A57B-8588C27F844C}" type="pres">
      <dgm:prSet presAssocID="{47ED2933-789B-40BB-88C0-FBB0F08EB365}" presName="hierRoot1" presStyleCnt="0"/>
      <dgm:spPr/>
    </dgm:pt>
    <dgm:pt modelId="{AF972B27-614B-4742-8A83-E8F1A2F4FD87}" type="pres">
      <dgm:prSet presAssocID="{47ED2933-789B-40BB-88C0-FBB0F08EB365}" presName="composite" presStyleCnt="0"/>
      <dgm:spPr/>
    </dgm:pt>
    <dgm:pt modelId="{9F8AC5F1-D8D3-E947-B1BB-B8FFE04FBC60}" type="pres">
      <dgm:prSet presAssocID="{47ED2933-789B-40BB-88C0-FBB0F08EB365}" presName="background" presStyleLbl="node0" presStyleIdx="2" presStyleCnt="3"/>
      <dgm:spPr/>
    </dgm:pt>
    <dgm:pt modelId="{0D92848F-57C8-014F-88C9-36D696B68E5C}" type="pres">
      <dgm:prSet presAssocID="{47ED2933-789B-40BB-88C0-FBB0F08EB365}" presName="text" presStyleLbl="fgAcc0" presStyleIdx="2" presStyleCnt="3">
        <dgm:presLayoutVars>
          <dgm:chPref val="3"/>
        </dgm:presLayoutVars>
      </dgm:prSet>
      <dgm:spPr/>
    </dgm:pt>
    <dgm:pt modelId="{A3670275-1824-2541-9B04-FD9E5E998163}" type="pres">
      <dgm:prSet presAssocID="{47ED2933-789B-40BB-88C0-FBB0F08EB365}" presName="hierChild2" presStyleCnt="0"/>
      <dgm:spPr/>
    </dgm:pt>
  </dgm:ptLst>
  <dgm:cxnLst>
    <dgm:cxn modelId="{FB03D00D-2759-4820-8641-99659BDC0689}" srcId="{8046CED2-4B93-4D06-BC7B-4CED9C74B389}" destId="{CF316C1D-60A2-45A4-ABE0-3D3C75D81C48}" srcOrd="1" destOrd="0" parTransId="{1899151F-59F0-442E-819F-AD0D8A303790}" sibTransId="{F1B2DB2D-B18E-476C-83DC-82A90FFB5205}"/>
    <dgm:cxn modelId="{5FD5B123-C158-4D48-81A4-7F91362CE0CA}" type="presOf" srcId="{8046CED2-4B93-4D06-BC7B-4CED9C74B389}" destId="{16722543-46DA-FA44-B1DB-97424D5EE96C}" srcOrd="0" destOrd="0" presId="urn:microsoft.com/office/officeart/2005/8/layout/hierarchy1"/>
    <dgm:cxn modelId="{DB736143-EA38-4062-BE53-F1859C6B2E95}" srcId="{8046CED2-4B93-4D06-BC7B-4CED9C74B389}" destId="{47ED2933-789B-40BB-88C0-FBB0F08EB365}" srcOrd="2" destOrd="0" parTransId="{300902FF-8FD8-442E-A028-D646708ED92E}" sibTransId="{62C632D8-DFDD-4F71-ABD7-773275B31292}"/>
    <dgm:cxn modelId="{9EF7A3BC-00E0-442C-9C62-D0B13FA17F81}" srcId="{8046CED2-4B93-4D06-BC7B-4CED9C74B389}" destId="{A826232C-896C-453F-A94E-EA6C1A57C706}" srcOrd="0" destOrd="0" parTransId="{32818100-63CC-4B34-90F9-AE587B45F4B5}" sibTransId="{E9E95A60-7AAD-499D-B271-0300022F72D4}"/>
    <dgm:cxn modelId="{05033FBF-6236-EA46-AA46-CFB0DB016CF9}" type="presOf" srcId="{47ED2933-789B-40BB-88C0-FBB0F08EB365}" destId="{0D92848F-57C8-014F-88C9-36D696B68E5C}" srcOrd="0" destOrd="0" presId="urn:microsoft.com/office/officeart/2005/8/layout/hierarchy1"/>
    <dgm:cxn modelId="{D1AE93C9-DB27-4840-A3AB-FE5D1E78B287}" type="presOf" srcId="{A826232C-896C-453F-A94E-EA6C1A57C706}" destId="{6CECB30F-2FE3-634C-9083-948C8D794192}" srcOrd="0" destOrd="0" presId="urn:microsoft.com/office/officeart/2005/8/layout/hierarchy1"/>
    <dgm:cxn modelId="{0C2F6BFE-BD9E-2246-B7C6-8B95D72BD0E8}" type="presOf" srcId="{CF316C1D-60A2-45A4-ABE0-3D3C75D81C48}" destId="{54EF1D12-C3F5-C446-957C-5D1488A6C246}" srcOrd="0" destOrd="0" presId="urn:microsoft.com/office/officeart/2005/8/layout/hierarchy1"/>
    <dgm:cxn modelId="{B8FA18DB-CDAA-184F-9938-0B0B949FCEA0}" type="presParOf" srcId="{16722543-46DA-FA44-B1DB-97424D5EE96C}" destId="{74D5A910-92C0-1C4D-B514-CC54E70BDA28}" srcOrd="0" destOrd="0" presId="urn:microsoft.com/office/officeart/2005/8/layout/hierarchy1"/>
    <dgm:cxn modelId="{F30C2CAB-9233-3E4C-89D6-7F649B9F9721}" type="presParOf" srcId="{74D5A910-92C0-1C4D-B514-CC54E70BDA28}" destId="{9678027C-00B8-3545-A045-70C910897CEF}" srcOrd="0" destOrd="0" presId="urn:microsoft.com/office/officeart/2005/8/layout/hierarchy1"/>
    <dgm:cxn modelId="{FB432FDB-7809-FD41-8EF0-0027406A3FFE}" type="presParOf" srcId="{9678027C-00B8-3545-A045-70C910897CEF}" destId="{DFB12944-C429-0246-97B4-855BCF7C06C7}" srcOrd="0" destOrd="0" presId="urn:microsoft.com/office/officeart/2005/8/layout/hierarchy1"/>
    <dgm:cxn modelId="{79E75B55-1479-2548-B19E-C33A75C19A7D}" type="presParOf" srcId="{9678027C-00B8-3545-A045-70C910897CEF}" destId="{6CECB30F-2FE3-634C-9083-948C8D794192}" srcOrd="1" destOrd="0" presId="urn:microsoft.com/office/officeart/2005/8/layout/hierarchy1"/>
    <dgm:cxn modelId="{E4B336ED-1423-004B-B7D0-1BC6C46A8A53}" type="presParOf" srcId="{74D5A910-92C0-1C4D-B514-CC54E70BDA28}" destId="{E9BF781A-D6E8-824E-9A7C-B0455E94AE16}" srcOrd="1" destOrd="0" presId="urn:microsoft.com/office/officeart/2005/8/layout/hierarchy1"/>
    <dgm:cxn modelId="{7381B426-C00D-7F47-A2CC-A9CDC3A44D6A}" type="presParOf" srcId="{16722543-46DA-FA44-B1DB-97424D5EE96C}" destId="{B76D1F3E-ED1E-7146-8BCB-AE24A4EC3550}" srcOrd="1" destOrd="0" presId="urn:microsoft.com/office/officeart/2005/8/layout/hierarchy1"/>
    <dgm:cxn modelId="{D354F7DB-3E0D-DB43-BC6B-DA966696E5ED}" type="presParOf" srcId="{B76D1F3E-ED1E-7146-8BCB-AE24A4EC3550}" destId="{C6E370F7-F43F-3A43-B1D8-B1A8D9CEB811}" srcOrd="0" destOrd="0" presId="urn:microsoft.com/office/officeart/2005/8/layout/hierarchy1"/>
    <dgm:cxn modelId="{ABA17616-20AB-8542-91D4-692F6577B0BF}" type="presParOf" srcId="{C6E370F7-F43F-3A43-B1D8-B1A8D9CEB811}" destId="{C97F450A-BB62-2D43-8860-92995D3B910A}" srcOrd="0" destOrd="0" presId="urn:microsoft.com/office/officeart/2005/8/layout/hierarchy1"/>
    <dgm:cxn modelId="{CADF0394-4162-B440-8187-E56B7EE9CC51}" type="presParOf" srcId="{C6E370F7-F43F-3A43-B1D8-B1A8D9CEB811}" destId="{54EF1D12-C3F5-C446-957C-5D1488A6C246}" srcOrd="1" destOrd="0" presId="urn:microsoft.com/office/officeart/2005/8/layout/hierarchy1"/>
    <dgm:cxn modelId="{A993365D-A02A-F144-AB52-8C52CA8DA589}" type="presParOf" srcId="{B76D1F3E-ED1E-7146-8BCB-AE24A4EC3550}" destId="{835819C4-C97C-1F41-A8AE-53D8804A8B0C}" srcOrd="1" destOrd="0" presId="urn:microsoft.com/office/officeart/2005/8/layout/hierarchy1"/>
    <dgm:cxn modelId="{06222281-1D8D-354D-A581-2FE782B59D5A}" type="presParOf" srcId="{16722543-46DA-FA44-B1DB-97424D5EE96C}" destId="{18AC9422-BE6F-8149-A57B-8588C27F844C}" srcOrd="2" destOrd="0" presId="urn:microsoft.com/office/officeart/2005/8/layout/hierarchy1"/>
    <dgm:cxn modelId="{1BB2D7C7-E558-274C-B8E2-E71EFA7AC306}" type="presParOf" srcId="{18AC9422-BE6F-8149-A57B-8588C27F844C}" destId="{AF972B27-614B-4742-8A83-E8F1A2F4FD87}" srcOrd="0" destOrd="0" presId="urn:microsoft.com/office/officeart/2005/8/layout/hierarchy1"/>
    <dgm:cxn modelId="{DF75C5CA-34DF-2E47-8A24-B5B7E1C91BD7}" type="presParOf" srcId="{AF972B27-614B-4742-8A83-E8F1A2F4FD87}" destId="{9F8AC5F1-D8D3-E947-B1BB-B8FFE04FBC60}" srcOrd="0" destOrd="0" presId="urn:microsoft.com/office/officeart/2005/8/layout/hierarchy1"/>
    <dgm:cxn modelId="{BD16FF2F-5917-5840-A9C9-9C4ADD5BD722}" type="presParOf" srcId="{AF972B27-614B-4742-8A83-E8F1A2F4FD87}" destId="{0D92848F-57C8-014F-88C9-36D696B68E5C}" srcOrd="1" destOrd="0" presId="urn:microsoft.com/office/officeart/2005/8/layout/hierarchy1"/>
    <dgm:cxn modelId="{B2316777-CCDB-EE42-871C-89B357854134}" type="presParOf" srcId="{18AC9422-BE6F-8149-A57B-8588C27F844C}" destId="{A3670275-1824-2541-9B04-FD9E5E998163}"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5A4AF1-00BD-2D40-9A52-6090DC6DA0A3}">
      <dsp:nvSpPr>
        <dsp:cNvPr id="0" name=""/>
        <dsp:cNvSpPr/>
      </dsp:nvSpPr>
      <dsp:spPr>
        <a:xfrm>
          <a:off x="543163" y="1449"/>
          <a:ext cx="2172653" cy="750798"/>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42156" tIns="190703" rIns="42156" bIns="190703" numCol="1" spcCol="1270" anchor="ctr" anchorCtr="0">
          <a:noAutofit/>
        </a:bodyPr>
        <a:lstStyle/>
        <a:p>
          <a:pPr marL="0" lvl="0" indent="0" algn="l" defTabSz="488950">
            <a:lnSpc>
              <a:spcPct val="90000"/>
            </a:lnSpc>
            <a:spcBef>
              <a:spcPct val="0"/>
            </a:spcBef>
            <a:spcAft>
              <a:spcPct val="35000"/>
            </a:spcAft>
            <a:buNone/>
          </a:pPr>
          <a:r>
            <a:rPr lang="en-US" sz="1100" kern="1200" dirty="0"/>
            <a:t>Attach LEDs and Resistors (SMD Components) to the PCBs.</a:t>
          </a:r>
        </a:p>
      </dsp:txBody>
      <dsp:txXfrm>
        <a:off x="543163" y="1449"/>
        <a:ext cx="2172653" cy="750798"/>
      </dsp:txXfrm>
    </dsp:sp>
    <dsp:sp modelId="{7A64B28A-B874-A141-9763-FBF2E9D93632}">
      <dsp:nvSpPr>
        <dsp:cNvPr id="0" name=""/>
        <dsp:cNvSpPr/>
      </dsp:nvSpPr>
      <dsp:spPr>
        <a:xfrm>
          <a:off x="0" y="1449"/>
          <a:ext cx="543163" cy="750798"/>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28742" tIns="74162" rIns="28742" bIns="74162" numCol="1" spcCol="1270" anchor="ctr" anchorCtr="0">
          <a:noAutofit/>
        </a:bodyPr>
        <a:lstStyle/>
        <a:p>
          <a:pPr marL="0" lvl="0" indent="0" algn="ctr" defTabSz="622300">
            <a:lnSpc>
              <a:spcPct val="90000"/>
            </a:lnSpc>
            <a:spcBef>
              <a:spcPct val="0"/>
            </a:spcBef>
            <a:spcAft>
              <a:spcPct val="35000"/>
            </a:spcAft>
            <a:buNone/>
          </a:pPr>
          <a:r>
            <a:rPr lang="en-US" sz="1400" kern="1200" dirty="0"/>
            <a:t>1:</a:t>
          </a:r>
        </a:p>
      </dsp:txBody>
      <dsp:txXfrm>
        <a:off x="0" y="1449"/>
        <a:ext cx="543163" cy="750798"/>
      </dsp:txXfrm>
    </dsp:sp>
    <dsp:sp modelId="{86EAA320-AE03-4748-8E12-7AB589C178CE}">
      <dsp:nvSpPr>
        <dsp:cNvPr id="0" name=""/>
        <dsp:cNvSpPr/>
      </dsp:nvSpPr>
      <dsp:spPr>
        <a:xfrm>
          <a:off x="543163" y="797295"/>
          <a:ext cx="2172653" cy="750798"/>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42156" tIns="190703" rIns="42156" bIns="190703" numCol="1" spcCol="1270" anchor="ctr" anchorCtr="0">
          <a:noAutofit/>
        </a:bodyPr>
        <a:lstStyle/>
        <a:p>
          <a:pPr marL="0" lvl="0" indent="0" algn="l" defTabSz="488950">
            <a:lnSpc>
              <a:spcPct val="90000"/>
            </a:lnSpc>
            <a:spcBef>
              <a:spcPct val="0"/>
            </a:spcBef>
            <a:spcAft>
              <a:spcPct val="35000"/>
            </a:spcAft>
            <a:buNone/>
          </a:pPr>
          <a:r>
            <a:rPr lang="en-US" sz="1100" kern="1200" dirty="0"/>
            <a:t>Solder the USB-C and JST connectors. These are supported by the outer case.</a:t>
          </a:r>
        </a:p>
      </dsp:txBody>
      <dsp:txXfrm>
        <a:off x="543163" y="797295"/>
        <a:ext cx="2172653" cy="750798"/>
      </dsp:txXfrm>
    </dsp:sp>
    <dsp:sp modelId="{012374EB-8466-FB40-A7C0-037F0E03457A}">
      <dsp:nvSpPr>
        <dsp:cNvPr id="0" name=""/>
        <dsp:cNvSpPr/>
      </dsp:nvSpPr>
      <dsp:spPr>
        <a:xfrm>
          <a:off x="0" y="797295"/>
          <a:ext cx="543163" cy="750798"/>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28742" tIns="74162" rIns="28742" bIns="74162" numCol="1" spcCol="1270" anchor="ctr" anchorCtr="0">
          <a:noAutofit/>
        </a:bodyPr>
        <a:lstStyle/>
        <a:p>
          <a:pPr marL="0" lvl="0" indent="0" algn="ctr" defTabSz="622300">
            <a:lnSpc>
              <a:spcPct val="90000"/>
            </a:lnSpc>
            <a:spcBef>
              <a:spcPct val="0"/>
            </a:spcBef>
            <a:spcAft>
              <a:spcPct val="35000"/>
            </a:spcAft>
            <a:buNone/>
          </a:pPr>
          <a:r>
            <a:rPr lang="en-US" sz="1400" kern="1200" dirty="0"/>
            <a:t>2:</a:t>
          </a:r>
        </a:p>
      </dsp:txBody>
      <dsp:txXfrm>
        <a:off x="0" y="797295"/>
        <a:ext cx="543163" cy="750798"/>
      </dsp:txXfrm>
    </dsp:sp>
    <dsp:sp modelId="{A795C77A-9C76-6C4A-93E2-CD0BD77D1553}">
      <dsp:nvSpPr>
        <dsp:cNvPr id="0" name=""/>
        <dsp:cNvSpPr/>
      </dsp:nvSpPr>
      <dsp:spPr>
        <a:xfrm>
          <a:off x="543163" y="1593142"/>
          <a:ext cx="2172653" cy="750798"/>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42156" tIns="190703" rIns="42156" bIns="190703" numCol="1" spcCol="1270" anchor="ctr" anchorCtr="0">
          <a:noAutofit/>
        </a:bodyPr>
        <a:lstStyle/>
        <a:p>
          <a:pPr marL="0" lvl="0" indent="0" algn="l" defTabSz="488950">
            <a:lnSpc>
              <a:spcPct val="90000"/>
            </a:lnSpc>
            <a:spcBef>
              <a:spcPct val="0"/>
            </a:spcBef>
            <a:spcAft>
              <a:spcPct val="35000"/>
            </a:spcAft>
            <a:buNone/>
          </a:pPr>
          <a:r>
            <a:rPr lang="en-US" sz="1100" kern="1200" dirty="0"/>
            <a:t>Solder the larger components directly to the PCBs. The microcontroller and SDP chip should be elevated with pin headers.</a:t>
          </a:r>
        </a:p>
      </dsp:txBody>
      <dsp:txXfrm>
        <a:off x="543163" y="1593142"/>
        <a:ext cx="2172653" cy="750798"/>
      </dsp:txXfrm>
    </dsp:sp>
    <dsp:sp modelId="{F248407D-E7A1-F44F-8C92-271A03122BAB}">
      <dsp:nvSpPr>
        <dsp:cNvPr id="0" name=""/>
        <dsp:cNvSpPr/>
      </dsp:nvSpPr>
      <dsp:spPr>
        <a:xfrm>
          <a:off x="0" y="1593142"/>
          <a:ext cx="543163" cy="750798"/>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28742" tIns="74162" rIns="28742" bIns="74162" numCol="1" spcCol="1270" anchor="ctr" anchorCtr="0">
          <a:noAutofit/>
        </a:bodyPr>
        <a:lstStyle/>
        <a:p>
          <a:pPr marL="0" lvl="0" indent="0" algn="ctr" defTabSz="622300">
            <a:lnSpc>
              <a:spcPct val="90000"/>
            </a:lnSpc>
            <a:spcBef>
              <a:spcPct val="0"/>
            </a:spcBef>
            <a:spcAft>
              <a:spcPct val="35000"/>
            </a:spcAft>
            <a:buNone/>
          </a:pPr>
          <a:r>
            <a:rPr lang="en-US" sz="1400" kern="1200" dirty="0"/>
            <a:t>3:</a:t>
          </a:r>
        </a:p>
      </dsp:txBody>
      <dsp:txXfrm>
        <a:off x="0" y="1593142"/>
        <a:ext cx="543163" cy="750798"/>
      </dsp:txXfrm>
    </dsp:sp>
    <dsp:sp modelId="{124F5DD2-FB63-294E-86E7-1C2A5A9BB30F}">
      <dsp:nvSpPr>
        <dsp:cNvPr id="0" name=""/>
        <dsp:cNvSpPr/>
      </dsp:nvSpPr>
      <dsp:spPr>
        <a:xfrm>
          <a:off x="543163" y="2388988"/>
          <a:ext cx="2172653" cy="750798"/>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42156" tIns="190703" rIns="42156" bIns="190703" numCol="1" spcCol="1270" anchor="ctr" anchorCtr="0">
          <a:noAutofit/>
        </a:bodyPr>
        <a:lstStyle/>
        <a:p>
          <a:pPr marL="0" lvl="0" indent="0" algn="l" defTabSz="488950">
            <a:lnSpc>
              <a:spcPct val="90000"/>
            </a:lnSpc>
            <a:spcBef>
              <a:spcPct val="0"/>
            </a:spcBef>
            <a:spcAft>
              <a:spcPct val="35000"/>
            </a:spcAft>
            <a:buNone/>
          </a:pPr>
          <a:r>
            <a:rPr lang="en-US" sz="1100" kern="1200" dirty="0"/>
            <a:t>Add the power switch. When done, connect the battery Glue/Sand as needed.</a:t>
          </a:r>
        </a:p>
      </dsp:txBody>
      <dsp:txXfrm>
        <a:off x="543163" y="2388988"/>
        <a:ext cx="2172653" cy="750798"/>
      </dsp:txXfrm>
    </dsp:sp>
    <dsp:sp modelId="{C7B62210-6FE8-6844-AA90-2DAAE7EDC3D1}">
      <dsp:nvSpPr>
        <dsp:cNvPr id="0" name=""/>
        <dsp:cNvSpPr/>
      </dsp:nvSpPr>
      <dsp:spPr>
        <a:xfrm>
          <a:off x="0" y="2388988"/>
          <a:ext cx="543163" cy="750798"/>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28742" tIns="74162" rIns="28742" bIns="74162" numCol="1" spcCol="1270" anchor="ctr" anchorCtr="0">
          <a:noAutofit/>
        </a:bodyPr>
        <a:lstStyle/>
        <a:p>
          <a:pPr marL="0" lvl="0" indent="0" algn="ctr" defTabSz="622300">
            <a:lnSpc>
              <a:spcPct val="90000"/>
            </a:lnSpc>
            <a:spcBef>
              <a:spcPct val="0"/>
            </a:spcBef>
            <a:spcAft>
              <a:spcPct val="35000"/>
            </a:spcAft>
            <a:buNone/>
          </a:pPr>
          <a:r>
            <a:rPr lang="en-US" sz="1400" kern="1200" dirty="0"/>
            <a:t>4:</a:t>
          </a:r>
        </a:p>
      </dsp:txBody>
      <dsp:txXfrm>
        <a:off x="0" y="2388988"/>
        <a:ext cx="543163" cy="7507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24334F-E84A-46C5-8858-6E4C97DE521A}">
      <dsp:nvSpPr>
        <dsp:cNvPr id="0" name=""/>
        <dsp:cNvSpPr/>
      </dsp:nvSpPr>
      <dsp:spPr>
        <a:xfrm>
          <a:off x="620352" y="129617"/>
          <a:ext cx="879051" cy="8790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371894-B470-4AAF-8FFB-BB97692116DA}">
      <dsp:nvSpPr>
        <dsp:cNvPr id="0" name=""/>
        <dsp:cNvSpPr/>
      </dsp:nvSpPr>
      <dsp:spPr>
        <a:xfrm>
          <a:off x="83154" y="1441807"/>
          <a:ext cx="1953448" cy="15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The main unit’s ESP-32 board the transmitting as well as the data collection.</a:t>
          </a:r>
          <a:endParaRPr lang="en-US" sz="1100" kern="1200"/>
        </a:p>
      </dsp:txBody>
      <dsp:txXfrm>
        <a:off x="83154" y="1441807"/>
        <a:ext cx="1953448" cy="1575000"/>
      </dsp:txXfrm>
    </dsp:sp>
    <dsp:sp modelId="{E4E70680-1689-438A-818B-0A864B9E3DE3}">
      <dsp:nvSpPr>
        <dsp:cNvPr id="0" name=""/>
        <dsp:cNvSpPr/>
      </dsp:nvSpPr>
      <dsp:spPr>
        <a:xfrm>
          <a:off x="2915655" y="129617"/>
          <a:ext cx="879051" cy="8790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EFD1B8-B500-4656-81AB-EFC85FE4FEAD}">
      <dsp:nvSpPr>
        <dsp:cNvPr id="0" name=""/>
        <dsp:cNvSpPr/>
      </dsp:nvSpPr>
      <dsp:spPr>
        <a:xfrm>
          <a:off x="2378456" y="1441807"/>
          <a:ext cx="1953448" cy="15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By utilizing the Arduino library “BluetoothSerial” the DEVKIT can transmit serial communications through a Bluetooth connection. The device name is “CyberinetV1X” and currently requires no password to connect.</a:t>
          </a:r>
          <a:endParaRPr lang="en-US" sz="1100" kern="1200"/>
        </a:p>
      </dsp:txBody>
      <dsp:txXfrm>
        <a:off x="2378456" y="1441807"/>
        <a:ext cx="1953448" cy="1575000"/>
      </dsp:txXfrm>
    </dsp:sp>
    <dsp:sp modelId="{57765741-A42C-4FF4-8D3B-255658D22019}">
      <dsp:nvSpPr>
        <dsp:cNvPr id="0" name=""/>
        <dsp:cNvSpPr/>
      </dsp:nvSpPr>
      <dsp:spPr>
        <a:xfrm>
          <a:off x="5210957" y="129617"/>
          <a:ext cx="879051" cy="8790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47D9DD-9169-4675-8BDD-EAB8BA3171E6}">
      <dsp:nvSpPr>
        <dsp:cNvPr id="0" name=""/>
        <dsp:cNvSpPr/>
      </dsp:nvSpPr>
      <dsp:spPr>
        <a:xfrm>
          <a:off x="4673758" y="1441807"/>
          <a:ext cx="1953448" cy="15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These values can be read by any serial terminal program on the host device. The Max objects utilize an additional node script to receive the data more reliably.</a:t>
          </a:r>
        </a:p>
      </dsp:txBody>
      <dsp:txXfrm>
        <a:off x="4673758" y="1441807"/>
        <a:ext cx="1953448" cy="1575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B12944-C429-0246-97B4-855BCF7C06C7}">
      <dsp:nvSpPr>
        <dsp:cNvPr id="0" name=""/>
        <dsp:cNvSpPr/>
      </dsp:nvSpPr>
      <dsp:spPr>
        <a:xfrm>
          <a:off x="0" y="786631"/>
          <a:ext cx="1983730" cy="1259668"/>
        </a:xfrm>
        <a:prstGeom prst="roundRect">
          <a:avLst>
            <a:gd name="adj" fmla="val 10000"/>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ECB30F-2FE3-634C-9083-948C8D794192}">
      <dsp:nvSpPr>
        <dsp:cNvPr id="0" name=""/>
        <dsp:cNvSpPr/>
      </dsp:nvSpPr>
      <dsp:spPr>
        <a:xfrm>
          <a:off x="220414" y="996025"/>
          <a:ext cx="1983730" cy="1259668"/>
        </a:xfrm>
        <a:prstGeom prst="roundRect">
          <a:avLst>
            <a:gd name="adj" fmla="val 10000"/>
          </a:avLst>
        </a:prstGeom>
        <a:solidFill>
          <a:schemeClr val="dk1">
            <a:alpha val="90000"/>
            <a:tint val="40000"/>
            <a:hueOff val="0"/>
            <a:satOff val="0"/>
            <a:lumOff val="0"/>
            <a:alphaOff val="0"/>
          </a:schemeClr>
        </a:solidFill>
        <a:ln w="19050" cap="rnd"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dirty="0"/>
            <a:t>Cyberinet units will be available for purchase at a future date.</a:t>
          </a:r>
          <a:endParaRPr lang="en-US" sz="1700" kern="1200" dirty="0"/>
        </a:p>
      </dsp:txBody>
      <dsp:txXfrm>
        <a:off x="257308" y="1032919"/>
        <a:ext cx="1909942" cy="1185880"/>
      </dsp:txXfrm>
    </dsp:sp>
    <dsp:sp modelId="{C97F450A-BB62-2D43-8860-92995D3B910A}">
      <dsp:nvSpPr>
        <dsp:cNvPr id="0" name=""/>
        <dsp:cNvSpPr/>
      </dsp:nvSpPr>
      <dsp:spPr>
        <a:xfrm>
          <a:off x="2424559" y="786631"/>
          <a:ext cx="1983730" cy="1259668"/>
        </a:xfrm>
        <a:prstGeom prst="roundRect">
          <a:avLst>
            <a:gd name="adj" fmla="val 10000"/>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EF1D12-C3F5-C446-957C-5D1488A6C246}">
      <dsp:nvSpPr>
        <dsp:cNvPr id="0" name=""/>
        <dsp:cNvSpPr/>
      </dsp:nvSpPr>
      <dsp:spPr>
        <a:xfrm>
          <a:off x="2644973" y="996025"/>
          <a:ext cx="1983730" cy="1259668"/>
        </a:xfrm>
        <a:prstGeom prst="roundRect">
          <a:avLst>
            <a:gd name="adj" fmla="val 10000"/>
          </a:avLst>
        </a:prstGeom>
        <a:solidFill>
          <a:schemeClr val="dk1">
            <a:alpha val="90000"/>
            <a:tint val="40000"/>
            <a:hueOff val="0"/>
            <a:satOff val="0"/>
            <a:lumOff val="0"/>
            <a:alphaOff val="0"/>
          </a:schemeClr>
        </a:solidFill>
        <a:ln w="19050" cap="rnd"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dirty="0"/>
            <a:t>All materials are open-source.</a:t>
          </a:r>
          <a:endParaRPr lang="en-US" sz="1700" kern="1200" dirty="0"/>
        </a:p>
      </dsp:txBody>
      <dsp:txXfrm>
        <a:off x="2681867" y="1032919"/>
        <a:ext cx="1909942" cy="1185880"/>
      </dsp:txXfrm>
    </dsp:sp>
    <dsp:sp modelId="{9F8AC5F1-D8D3-E947-B1BB-B8FFE04FBC60}">
      <dsp:nvSpPr>
        <dsp:cNvPr id="0" name=""/>
        <dsp:cNvSpPr/>
      </dsp:nvSpPr>
      <dsp:spPr>
        <a:xfrm>
          <a:off x="4849118" y="786631"/>
          <a:ext cx="1983730" cy="1259668"/>
        </a:xfrm>
        <a:prstGeom prst="roundRect">
          <a:avLst>
            <a:gd name="adj" fmla="val 10000"/>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92848F-57C8-014F-88C9-36D696B68E5C}">
      <dsp:nvSpPr>
        <dsp:cNvPr id="0" name=""/>
        <dsp:cNvSpPr/>
      </dsp:nvSpPr>
      <dsp:spPr>
        <a:xfrm>
          <a:off x="5069533" y="996025"/>
          <a:ext cx="1983730" cy="1259668"/>
        </a:xfrm>
        <a:prstGeom prst="roundRect">
          <a:avLst>
            <a:gd name="adj" fmla="val 10000"/>
          </a:avLst>
        </a:prstGeom>
        <a:solidFill>
          <a:schemeClr val="dk1">
            <a:alpha val="90000"/>
            <a:tint val="40000"/>
            <a:hueOff val="0"/>
            <a:satOff val="0"/>
            <a:lumOff val="0"/>
            <a:alphaOff val="0"/>
          </a:schemeClr>
        </a:solidFill>
        <a:ln w="19050" cap="rnd"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 person can build their own unit using the online resources.</a:t>
          </a:r>
        </a:p>
      </dsp:txBody>
      <dsp:txXfrm>
        <a:off x="5106427" y="1032919"/>
        <a:ext cx="1909942" cy="1185880"/>
      </dsp:txXfrm>
    </dsp:sp>
  </dsp:spTree>
</dsp:drawing>
</file>

<file path=ppt/diagrams/layout1.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Futura Medium" panose="020B0602020204020303" pitchFamily="34" charset="-79"/>
        <a:ea typeface="Futura Medium" panose="020B0602020204020303" pitchFamily="34" charset="-79"/>
        <a:cs typeface="Futura Medium" panose="020B0602020204020303" pitchFamily="34" charset="-79"/>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86792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6bb97b5f0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6bb97b5f0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Big original hand made circuit board. Green is original printed version of the hand made circuit. Buttons are purple.</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6bb97b5f0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6bb97b5f0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8ae470f0f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8ae470f0f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a66f3abf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a66f3abf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0128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a66f3abf2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a66f3abf2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0787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026507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6bb97b5f0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6bb97b5f0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Just a quick reminder about these components going onto the main PCB</a:t>
            </a:r>
            <a:endParaRPr dirty="0"/>
          </a:p>
        </p:txBody>
      </p:sp>
    </p:spTree>
    <p:extLst>
      <p:ext uri="{BB962C8B-B14F-4D97-AF65-F5344CB8AC3E}">
        <p14:creationId xmlns:p14="http://schemas.microsoft.com/office/powerpoint/2010/main" val="18856279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6ba9747e1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6ba9747e1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6bb97b5f0a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6bb97b5f0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8ae470f0f8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8ae470f0f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021211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Each function collects and transmits data. Gyro has scaling for gravity and earth rotation. LED turns on to indicate transmitting</a:t>
            </a:r>
          </a:p>
        </p:txBody>
      </p:sp>
    </p:spTree>
    <p:extLst>
      <p:ext uri="{BB962C8B-B14F-4D97-AF65-F5344CB8AC3E}">
        <p14:creationId xmlns:p14="http://schemas.microsoft.com/office/powerpoint/2010/main" val="23478675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8ae470f0f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8ae470f0f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Adds label to vale and transmits them as a pair. Can be read by anything that can receive serial data. </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a66f3abf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a66f3abf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a66f3abf2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a66f3abf2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a66f3abf2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a66f3abf2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8ae470f0f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8ae470f0f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8c49409e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8c49409e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Implement the </a:t>
            </a:r>
            <a:r>
              <a:rPr lang="en-US" dirty="0" err="1"/>
              <a:t>CNET.receive</a:t>
            </a:r>
            <a:r>
              <a:rPr lang="en-US" dirty="0"/>
              <a:t> object to utilize Cyberinet in any max patch.</a:t>
            </a:r>
          </a:p>
        </p:txBody>
      </p:sp>
    </p:spTree>
    <p:extLst>
      <p:ext uri="{BB962C8B-B14F-4D97-AF65-F5344CB8AC3E}">
        <p14:creationId xmlns:p14="http://schemas.microsoft.com/office/powerpoint/2010/main" val="9614510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8ae470f0f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8ae470f0f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8ae470f0f8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8ae470f0f8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Begin with the idea of improving the capabilities of instrument</a:t>
            </a:r>
          </a:p>
          <a:p>
            <a:r>
              <a:rPr lang="en-US" dirty="0"/>
              <a:t>Seeking new and altered timbres</a:t>
            </a:r>
          </a:p>
          <a:p>
            <a:r>
              <a:rPr lang="en-US" dirty="0"/>
              <a:t>Futurists seek to create and explore new sounds in music</a:t>
            </a:r>
          </a:p>
          <a:p>
            <a:r>
              <a:rPr lang="en-US" dirty="0"/>
              <a:t>Electrical alteration</a:t>
            </a:r>
          </a:p>
          <a:p>
            <a:r>
              <a:rPr lang="en-US" dirty="0"/>
              <a:t>Many new augmented instruments focus on this idea of improving an instruments’ features and timbres. Many of these include modern technology.</a:t>
            </a:r>
          </a:p>
        </p:txBody>
      </p:sp>
    </p:spTree>
    <p:extLst>
      <p:ext uri="{BB962C8B-B14F-4D97-AF65-F5344CB8AC3E}">
        <p14:creationId xmlns:p14="http://schemas.microsoft.com/office/powerpoint/2010/main" val="30816709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6bb97b5f0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6bb97b5f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a66f3abf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a66f3abf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21406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a66f3abf2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a66f3abf2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a66f3abf2f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a66f3abf2f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6ba9747e15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6ba9747e1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6ba9747e1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6ba9747e1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6ba9747e1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6ba9747e1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Cyberinet = Cybernetic + Clarinet</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5717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e470f0f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e470f0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Explains statement from previous slide. This slide is more about technical bonuses. </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e470f0f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e470f0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More practical/artistic</a:t>
            </a:r>
            <a:endParaRPr dirty="0"/>
          </a:p>
        </p:txBody>
      </p:sp>
    </p:spTree>
    <p:extLst>
      <p:ext uri="{BB962C8B-B14F-4D97-AF65-F5344CB8AC3E}">
        <p14:creationId xmlns:p14="http://schemas.microsoft.com/office/powerpoint/2010/main" val="1090556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8ae470f0f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8ae470f0f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Keep this slide short. Spend more time on the images slide.</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a66f3abf2f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a66f3abf2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216" y="1085850"/>
            <a:ext cx="6619244" cy="2497186"/>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66216" y="3583035"/>
            <a:ext cx="6619244" cy="646065"/>
          </a:xfrm>
        </p:spPr>
        <p:txBody>
          <a:bodyPr anchor="t"/>
          <a:lstStyle>
            <a:lvl1pPr marL="0" indent="0" algn="l">
              <a:buNone/>
              <a:defRPr cap="all">
                <a:solidFill>
                  <a:schemeClr val="bg2">
                    <a:lumMod val="40000"/>
                    <a:lumOff val="6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83166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7" y="3600440"/>
            <a:ext cx="6619243"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514350"/>
            <a:ext cx="6619244" cy="27305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7" y="4025494"/>
            <a:ext cx="6619242"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97350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085850"/>
            <a:ext cx="6619244" cy="1485900"/>
          </a:xfrm>
        </p:spPr>
        <p:txBody>
          <a:bodyPr/>
          <a:lstStyle>
            <a:lvl1pPr>
              <a:defRPr sz="3600"/>
            </a:lvl1pPr>
          </a:lstStyle>
          <a:p>
            <a:r>
              <a:rPr lang="en-US"/>
              <a:t>Click to edit Master title style</a:t>
            </a:r>
            <a:endParaRPr lang="en-US" dirty="0"/>
          </a:p>
        </p:txBody>
      </p:sp>
      <p:sp>
        <p:nvSpPr>
          <p:cNvPr id="8" name="Text Placeholder 3"/>
          <p:cNvSpPr>
            <a:spLocks noGrp="1"/>
          </p:cNvSpPr>
          <p:nvPr>
            <p:ph type="body" sz="half" idx="2"/>
          </p:nvPr>
        </p:nvSpPr>
        <p:spPr>
          <a:xfrm>
            <a:off x="866216" y="2743200"/>
            <a:ext cx="6619244" cy="177165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65298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101" y="1085850"/>
            <a:ext cx="5999486" cy="1742531"/>
          </a:xfrm>
        </p:spPr>
        <p:txBody>
          <a:bodyPr/>
          <a:lstStyle>
            <a:lvl1pPr>
              <a:defRPr sz="3600"/>
            </a:lvl1pPr>
          </a:lstStyle>
          <a:p>
            <a:r>
              <a:rPr lang="en-US"/>
              <a:t>Click to edit Master title style</a:t>
            </a:r>
            <a:endParaRPr lang="en-US" dirty="0"/>
          </a:p>
        </p:txBody>
      </p:sp>
      <p:sp>
        <p:nvSpPr>
          <p:cNvPr id="11" name="Text Placeholder 3"/>
          <p:cNvSpPr>
            <a:spLocks noGrp="1"/>
          </p:cNvSpPr>
          <p:nvPr>
            <p:ph type="body" sz="half" idx="14"/>
          </p:nvPr>
        </p:nvSpPr>
        <p:spPr>
          <a:xfrm>
            <a:off x="1447800" y="2828380"/>
            <a:ext cx="5459737" cy="256631"/>
          </a:xfrm>
        </p:spPr>
        <p:txBody>
          <a:bodyPr vert="horz" lIns="91440" tIns="45720" rIns="91440" bIns="45720" rtlCol="0" anchor="t">
            <a:normAutofit/>
          </a:bodyPr>
          <a:lstStyle>
            <a:lvl1pPr marL="0" indent="0">
              <a:buNone/>
              <a:defRPr lang="en-US" sz="1050" b="0" i="0" kern="1200" cap="small" dirty="0">
                <a:solidFill>
                  <a:schemeClr val="bg2">
                    <a:lumMod val="40000"/>
                    <a:lumOff val="60000"/>
                  </a:schemeClr>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lvl="0" indent="0">
              <a:buNone/>
            </a:pPr>
            <a:r>
              <a:rPr lang="en-US"/>
              <a:t>Click to edit Master text styles</a:t>
            </a:r>
          </a:p>
        </p:txBody>
      </p:sp>
      <p:sp>
        <p:nvSpPr>
          <p:cNvPr id="10" name="Text Placeholder 3"/>
          <p:cNvSpPr>
            <a:spLocks noGrp="1"/>
          </p:cNvSpPr>
          <p:nvPr>
            <p:ph type="body" sz="half" idx="2"/>
          </p:nvPr>
        </p:nvSpPr>
        <p:spPr>
          <a:xfrm>
            <a:off x="866216" y="3262993"/>
            <a:ext cx="6619244" cy="12573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2" name="TextBox 11"/>
          <p:cNvSpPr txBox="1"/>
          <p:nvPr/>
        </p:nvSpPr>
        <p:spPr>
          <a:xfrm>
            <a:off x="673721" y="728440"/>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
        <p:nvSpPr>
          <p:cNvPr id="15" name="TextBox 14"/>
          <p:cNvSpPr txBox="1"/>
          <p:nvPr/>
        </p:nvSpPr>
        <p:spPr>
          <a:xfrm>
            <a:off x="6997868" y="1960341"/>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Tree>
    <p:extLst>
      <p:ext uri="{BB962C8B-B14F-4D97-AF65-F5344CB8AC3E}">
        <p14:creationId xmlns:p14="http://schemas.microsoft.com/office/powerpoint/2010/main" val="13691253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216" y="2343151"/>
            <a:ext cx="6619245" cy="123988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none">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830587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74710" y="1485900"/>
            <a:ext cx="2210150"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489347" y="2000250"/>
            <a:ext cx="2195513"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2745" y="1485900"/>
            <a:ext cx="2202181"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2904829" y="2000250"/>
            <a:ext cx="2210096"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1485900"/>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343525" y="2000250"/>
            <a:ext cx="2199085"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33769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89347" y="3188212"/>
            <a:ext cx="2205038"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9" name="Picture Placeholder 2"/>
          <p:cNvSpPr>
            <a:spLocks noGrp="1" noChangeAspect="1"/>
          </p:cNvSpPr>
          <p:nvPr>
            <p:ph type="pic" idx="15"/>
          </p:nvPr>
        </p:nvSpPr>
        <p:spPr>
          <a:xfrm>
            <a:off x="489347" y="1657350"/>
            <a:ext cx="2205038"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489347" y="3620409"/>
            <a:ext cx="220503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7032" y="3188212"/>
            <a:ext cx="219789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0" name="Picture Placeholder 2"/>
          <p:cNvSpPr>
            <a:spLocks noGrp="1" noChangeAspect="1"/>
          </p:cNvSpPr>
          <p:nvPr>
            <p:ph type="pic" idx="21"/>
          </p:nvPr>
        </p:nvSpPr>
        <p:spPr>
          <a:xfrm>
            <a:off x="2917031" y="1657350"/>
            <a:ext cx="2197894"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2916016" y="3620408"/>
            <a:ext cx="2200805"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3188212"/>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1" name="Picture Placeholder 2"/>
          <p:cNvSpPr>
            <a:spLocks noGrp="1" noChangeAspect="1"/>
          </p:cNvSpPr>
          <p:nvPr>
            <p:ph type="pic" idx="22"/>
          </p:nvPr>
        </p:nvSpPr>
        <p:spPr>
          <a:xfrm>
            <a:off x="5343525" y="1657350"/>
            <a:ext cx="2199085"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343432" y="3620406"/>
            <a:ext cx="220199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9" name="Straight Connector 18"/>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381428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631711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8159" y="322660"/>
            <a:ext cx="1314451" cy="4369594"/>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348" y="665561"/>
            <a:ext cx="5567362" cy="40266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503630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8946652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46761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685353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949666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9"/>
        <p:cNvGrpSpPr/>
        <p:nvPr/>
      </p:nvGrpSpPr>
      <p:grpSpPr>
        <a:xfrm>
          <a:off x="0" y="0"/>
          <a:ext cx="0" cy="0"/>
          <a:chOff x="0" y="0"/>
          <a:chExt cx="0" cy="0"/>
        </a:xfrm>
      </p:grpSpPr>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84221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217" y="2146300"/>
            <a:ext cx="6619243" cy="143673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all">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05463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485" y="1545432"/>
            <a:ext cx="3297254" cy="3146822"/>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0870" y="1542069"/>
            <a:ext cx="3297256" cy="315018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6574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485"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7485"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0872"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240872"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37587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88379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88931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5" y="1085850"/>
            <a:ext cx="2550798" cy="108585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3588462" y="1085850"/>
            <a:ext cx="3896998" cy="34290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215" y="2346961"/>
            <a:ext cx="2550797" cy="217169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Date Placeholder 4"/>
          <p:cNvSpPr>
            <a:spLocks noGrp="1"/>
          </p:cNvSpPr>
          <p:nvPr>
            <p:ph type="dt" sz="half" idx="10"/>
          </p:nvPr>
        </p:nvSpPr>
        <p:spPr/>
        <p:txBody>
          <a:bodyPr/>
          <a:lstStyle/>
          <a:p>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56913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430" y="1390644"/>
            <a:ext cx="3819680" cy="1181106"/>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2160" y="857250"/>
            <a:ext cx="2400300"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6" y="2743200"/>
            <a:ext cx="3813734" cy="1028700"/>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96491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5.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3">
            <a:extLst>
              <a:ext uri="{28A0092B-C50C-407E-A947-70E740481C1C}">
                <a14:useLocalDpi xmlns:a14="http://schemas.microsoft.com/office/drawing/2010/main" val="0"/>
              </a:ext>
            </a:extLst>
          </a:blip>
          <a:srcRect l="3613"/>
          <a:stretch/>
        </p:blipFill>
        <p:spPr>
          <a:xfrm>
            <a:off x="0" y="2002264"/>
            <a:ext cx="3027759" cy="3141236"/>
          </a:xfrm>
          <a:prstGeom prst="rect">
            <a:avLst/>
          </a:prstGeom>
        </p:spPr>
      </p:pic>
      <p:pic>
        <p:nvPicPr>
          <p:cNvPr id="7" name="Picture 6"/>
          <p:cNvPicPr>
            <a:picLocks noChangeAspect="1"/>
          </p:cNvPicPr>
          <p:nvPr/>
        </p:nvPicPr>
        <p:blipFill rotWithShape="1">
          <a:blip r:embed="rId24">
            <a:extLst>
              <a:ext uri="{28A0092B-C50C-407E-A947-70E740481C1C}">
                <a14:useLocalDpi xmlns:a14="http://schemas.microsoft.com/office/drawing/2010/main" val="0"/>
              </a:ext>
            </a:extLst>
          </a:blip>
          <a:srcRect l="35640"/>
          <a:stretch/>
        </p:blipFill>
        <p:spPr>
          <a:xfrm>
            <a:off x="0" y="2169261"/>
            <a:ext cx="1141809" cy="1774090"/>
          </a:xfrm>
          <a:prstGeom prst="rect">
            <a:avLst/>
          </a:prstGeom>
        </p:spPr>
      </p:pic>
      <p:sp>
        <p:nvSpPr>
          <p:cNvPr id="16" name="Oval 15"/>
          <p:cNvSpPr/>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5">
            <a:extLst>
              <a:ext uri="{28A0092B-C50C-407E-A947-70E740481C1C}">
                <a14:useLocalDpi xmlns:a14="http://schemas.microsoft.com/office/drawing/2010/main" val="0"/>
              </a:ext>
            </a:extLst>
          </a:blip>
          <a:srcRect t="28813"/>
          <a:stretch/>
        </p:blipFill>
        <p:spPr>
          <a:xfrm>
            <a:off x="5999560" y="1"/>
            <a:ext cx="1202540" cy="856055"/>
          </a:xfrm>
          <a:prstGeom prst="rect">
            <a:avLst/>
          </a:prstGeom>
        </p:spPr>
      </p:pic>
      <p:pic>
        <p:nvPicPr>
          <p:cNvPr id="10" name="Picture 9"/>
          <p:cNvPicPr>
            <a:picLocks noChangeAspect="1"/>
          </p:cNvPicPr>
          <p:nvPr/>
        </p:nvPicPr>
        <p:blipFill rotWithShape="1">
          <a:blip r:embed="rId2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4" y="339538"/>
            <a:ext cx="7053542" cy="10503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484" y="1539689"/>
            <a:ext cx="6709906" cy="314661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616730" y="1343026"/>
            <a:ext cx="742949" cy="228599"/>
          </a:xfrm>
          <a:prstGeom prst="rect">
            <a:avLst/>
          </a:prstGeom>
        </p:spPr>
        <p:txBody>
          <a:bodyPr vert="horz" lIns="91440" tIns="45720" rIns="91440" bIns="45720" rtlCol="0" anchor="t"/>
          <a:lstStyle>
            <a:lvl1pPr algn="l">
              <a:defRPr sz="825" b="0" i="0">
                <a:solidFill>
                  <a:schemeClr val="tx1">
                    <a:tint val="75000"/>
                    <a:alpha val="60000"/>
                  </a:schemeClr>
                </a:solidFill>
              </a:defRPr>
            </a:lvl1pPr>
          </a:lstStyle>
          <a:p>
            <a:endParaRPr lang="en-US" dirty="0"/>
          </a:p>
        </p:txBody>
      </p:sp>
      <p:sp>
        <p:nvSpPr>
          <p:cNvPr id="5" name="Footer Placeholder 4"/>
          <p:cNvSpPr>
            <a:spLocks noGrp="1"/>
          </p:cNvSpPr>
          <p:nvPr>
            <p:ph type="ftr" sz="quarter" idx="3"/>
          </p:nvPr>
        </p:nvSpPr>
        <p:spPr>
          <a:xfrm rot="5400000">
            <a:off x="6713680" y="2418973"/>
            <a:ext cx="2894846" cy="228601"/>
          </a:xfrm>
          <a:prstGeom prst="rect">
            <a:avLst/>
          </a:prstGeom>
        </p:spPr>
        <p:txBody>
          <a:bodyPr vert="horz" lIns="91440" tIns="45720" rIns="91440" bIns="45720" rtlCol="0" anchor="b"/>
          <a:lstStyle>
            <a:lvl1pPr algn="l">
              <a:defRPr sz="825"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50967503"/>
      </p:ext>
    </p:extLst>
  </p:cSld>
  <p:clrMap bg1="dk1" tx1="lt1" bg2="dk2" tx2="lt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 id="2147483826" r:id="rId20"/>
    <p:sldLayoutId id="2147483827" r:id="rId21"/>
  </p:sldLayoutIdLst>
  <p:hf hdr="0" dt="0"/>
  <p:txStyles>
    <p:title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jpeg"/><Relationship Id="rId2" Type="http://schemas.openxmlformats.org/officeDocument/2006/relationships/image" Target="../media/image1.jpeg"/><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jpg"/><Relationship Id="rId7"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20.xml"/><Relationship Id="rId6" Type="http://schemas.openxmlformats.org/officeDocument/2006/relationships/image" Target="../media/image14.jpg"/><Relationship Id="rId5" Type="http://schemas.openxmlformats.org/officeDocument/2006/relationships/image" Target="../media/image13.png"/><Relationship Id="rId4" Type="http://schemas.openxmlformats.org/officeDocument/2006/relationships/image" Target="../media/image12.jpg"/><Relationship Id="rId9" Type="http://schemas.openxmlformats.org/officeDocument/2006/relationships/hyperlink" Target="https://www.aliexpress.com/item/0402-1005-SMD-LED-200pcs-Chip-Green-Surface-Mount-SMT-LED-Light-Emitting-Diode-Lamp-Beads/32838296071.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20.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9.xml"/><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26.jpe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diagramLayout" Target="../diagrams/layout1.xml"/><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diagramData" Target="../diagrams/data1.xml"/><Relationship Id="rId2" Type="http://schemas.openxmlformats.org/officeDocument/2006/relationships/notesSlide" Target="../notesSlides/notesSlide15.xml"/><Relationship Id="rId16" Type="http://schemas.microsoft.com/office/2007/relationships/diagramDrawing" Target="../diagrams/drawing1.xml"/><Relationship Id="rId1" Type="http://schemas.openxmlformats.org/officeDocument/2006/relationships/slideLayout" Target="../slideLayouts/slideLayout19.xml"/><Relationship Id="rId6" Type="http://schemas.openxmlformats.org/officeDocument/2006/relationships/image" Target="../media/image4.png"/><Relationship Id="rId11" Type="http://schemas.openxmlformats.org/officeDocument/2006/relationships/image" Target="../media/image29.jpg"/><Relationship Id="rId5" Type="http://schemas.openxmlformats.org/officeDocument/2006/relationships/image" Target="../media/image3.png"/><Relationship Id="rId15" Type="http://schemas.openxmlformats.org/officeDocument/2006/relationships/diagramColors" Target="../diagrams/colors1.xml"/><Relationship Id="rId10" Type="http://schemas.openxmlformats.org/officeDocument/2006/relationships/image" Target="../media/image28.JPG"/><Relationship Id="rId4" Type="http://schemas.openxmlformats.org/officeDocument/2006/relationships/image" Target="../media/image2.png"/><Relationship Id="rId9" Type="http://schemas.openxmlformats.org/officeDocument/2006/relationships/image" Target="../media/image27.jpg"/><Relationship Id="rId1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0.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30.JPG"/><Relationship Id="rId7" Type="http://schemas.openxmlformats.org/officeDocument/2006/relationships/image" Target="../media/image34.JPG"/><Relationship Id="rId2" Type="http://schemas.openxmlformats.org/officeDocument/2006/relationships/notesSlide" Target="../notesSlides/notesSlide17.xml"/><Relationship Id="rId1" Type="http://schemas.openxmlformats.org/officeDocument/2006/relationships/slideLayout" Target="../slideLayouts/slideLayout20.xml"/><Relationship Id="rId6" Type="http://schemas.openxmlformats.org/officeDocument/2006/relationships/image" Target="../media/image33.JPG"/><Relationship Id="rId5" Type="http://schemas.openxmlformats.org/officeDocument/2006/relationships/image" Target="../media/image32.JPG"/><Relationship Id="rId4" Type="http://schemas.openxmlformats.org/officeDocument/2006/relationships/image" Target="../media/image31.JPG"/></Relationships>
</file>

<file path=ppt/slides/_rels/slide23.xml.rels><?xml version="1.0" encoding="UTF-8" standalone="yes"?>
<Relationships xmlns="http://schemas.openxmlformats.org/package/2006/relationships"><Relationship Id="rId8" Type="http://schemas.openxmlformats.org/officeDocument/2006/relationships/image" Target="../media/image32.JP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0.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6.sv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45.png"/><Relationship Id="rId5" Type="http://schemas.openxmlformats.org/officeDocument/2006/relationships/image" Target="../media/image5.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19.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2.png"/><Relationship Id="rId7"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hyperlink" Target="http://github.com/mbardin/Cyberinet" TargetMode="External"/><Relationship Id="rId2" Type="http://schemas.openxmlformats.org/officeDocument/2006/relationships/notesSlide" Target="../notesSlides/notesSlide30.xml"/><Relationship Id="rId1" Type="http://schemas.openxmlformats.org/officeDocument/2006/relationships/slideLayout" Target="../slideLayouts/slideLayout21.xml"/><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1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18.xml"/><Relationship Id="rId4" Type="http://schemas.openxmlformats.org/officeDocument/2006/relationships/image" Target="../media/image57.jpeg"/></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19.xml"/><Relationship Id="rId4" Type="http://schemas.openxmlformats.org/officeDocument/2006/relationships/image" Target="../media/image9.jpe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1.sv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60.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9"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1"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5"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7"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59EC6FFF-3949-4638-A265-B1515909B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06EEEC-460A-700F-E90D-4188AF0DD227}"/>
              </a:ext>
            </a:extLst>
          </p:cNvPr>
          <p:cNvSpPr>
            <a:spLocks noGrp="1"/>
          </p:cNvSpPr>
          <p:nvPr>
            <p:ph type="title"/>
          </p:nvPr>
        </p:nvSpPr>
        <p:spPr>
          <a:xfrm>
            <a:off x="741520" y="797562"/>
            <a:ext cx="4525805" cy="3608797"/>
          </a:xfrm>
        </p:spPr>
        <p:txBody>
          <a:bodyPr vert="horz" lIns="91440" tIns="45720" rIns="91440" bIns="45720" rtlCol="0" anchor="ctr">
            <a:normAutofit/>
          </a:bodyPr>
          <a:lstStyle/>
          <a:p>
            <a:pPr algn="r" defTabSz="457200">
              <a:lnSpc>
                <a:spcPct val="90000"/>
              </a:lnSpc>
              <a:spcBef>
                <a:spcPct val="0"/>
              </a:spcBef>
            </a:pPr>
            <a:r>
              <a:rPr lang="en-US" sz="4800" dirty="0"/>
              <a:t>Raindrops on a Tin Roof: Exploring the Cyberinet</a:t>
            </a:r>
            <a:endParaRPr lang="en-US" sz="4800" b="0" i="0" kern="1200" dirty="0">
              <a:solidFill>
                <a:schemeClr val="tx2"/>
              </a:solidFill>
              <a:latin typeface="+mj-lt"/>
              <a:ea typeface="+mj-ea"/>
              <a:cs typeface="+mj-cs"/>
            </a:endParaRPr>
          </a:p>
        </p:txBody>
      </p:sp>
      <p:sp>
        <p:nvSpPr>
          <p:cNvPr id="21" name="Rectangle 20">
            <a:extLst>
              <a:ext uri="{FF2B5EF4-FFF2-40B4-BE49-F238E27FC236}">
                <a16:creationId xmlns:a16="http://schemas.microsoft.com/office/drawing/2014/main" id="{8C05BC5F-3118-49D0-B18C-5D9CC922C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0549" y="0"/>
            <a:ext cx="2411730" cy="51435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A4B1E59-3C8A-453C-B841-6AB3B0CF7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5008" y="0"/>
            <a:ext cx="1078992" cy="5143500"/>
          </a:xfrm>
          <a:prstGeom prst="rect">
            <a:avLst/>
          </a:prstGeom>
          <a:solidFill>
            <a:schemeClr val="bg2">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 name="Google Shape;60;p13">
            <a:extLst>
              <a:ext uri="{FF2B5EF4-FFF2-40B4-BE49-F238E27FC236}">
                <a16:creationId xmlns:a16="http://schemas.microsoft.com/office/drawing/2014/main" id="{ABEC6030-DA48-646E-3DD8-592CC3BB1DD5}"/>
              </a:ext>
            </a:extLst>
          </p:cNvPr>
          <p:cNvSpPr txBox="1">
            <a:spLocks/>
          </p:cNvSpPr>
          <p:nvPr/>
        </p:nvSpPr>
        <p:spPr>
          <a:xfrm>
            <a:off x="5914411" y="797562"/>
            <a:ext cx="1943714" cy="3608797"/>
          </a:xfrm>
          <a:prstGeom prst="rect">
            <a:avLst/>
          </a:prstGeom>
        </p:spPr>
        <p:txBody>
          <a:bodyPr spcFirstLastPara="1" lIns="91425" tIns="91425" rIns="91425" bIns="91425" anchor="ctr" anchorCtr="0">
            <a:normAutofit/>
          </a:bodyPr>
          <a:lst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a:lstStyle>
          <a:p>
            <a:pPr marL="0" indent="0">
              <a:spcBef>
                <a:spcPts val="0"/>
              </a:spcBef>
              <a:spcAft>
                <a:spcPts val="600"/>
              </a:spcAft>
              <a:buFont typeface="Wingdings 3" charset="2"/>
              <a:buNone/>
            </a:pPr>
            <a:r>
              <a:rPr lang="en"/>
              <a:t>Matthew A. Bardin - PHD C</a:t>
            </a:r>
            <a:r>
              <a:rPr lang="en-US"/>
              <a:t>a</a:t>
            </a:r>
            <a:r>
              <a:rPr lang="en"/>
              <a:t>ndidate</a:t>
            </a:r>
          </a:p>
          <a:p>
            <a:pPr marL="0" indent="0">
              <a:spcBef>
                <a:spcPts val="0"/>
              </a:spcBef>
              <a:spcAft>
                <a:spcPts val="600"/>
              </a:spcAft>
              <a:buFont typeface="Wingdings 3" charset="2"/>
              <a:buNone/>
            </a:pPr>
            <a:endParaRPr lang="en"/>
          </a:p>
          <a:p>
            <a:pPr marL="0" indent="0">
              <a:spcBef>
                <a:spcPts val="0"/>
              </a:spcBef>
              <a:spcAft>
                <a:spcPts val="600"/>
              </a:spcAft>
              <a:buFont typeface="Wingdings 3" charset="2"/>
              <a:buNone/>
            </a:pPr>
            <a:r>
              <a:rPr lang="en"/>
              <a:t>L</a:t>
            </a:r>
            <a:r>
              <a:rPr lang="en-US"/>
              <a:t>o</a:t>
            </a:r>
            <a:r>
              <a:rPr lang="en"/>
              <a:t>uisana State University - Experimental Music &amp; Digital Media</a:t>
            </a:r>
          </a:p>
          <a:p>
            <a:pPr marL="0" indent="0">
              <a:spcBef>
                <a:spcPts val="0"/>
              </a:spcBef>
              <a:spcAft>
                <a:spcPts val="600"/>
              </a:spcAft>
              <a:buFont typeface="Wingdings 3" charset="2"/>
              <a:buNone/>
            </a:pPr>
            <a:endParaRPr lang="en"/>
          </a:p>
          <a:p>
            <a:pPr marL="0" indent="0">
              <a:spcBef>
                <a:spcPts val="0"/>
              </a:spcBef>
              <a:spcAft>
                <a:spcPts val="600"/>
              </a:spcAft>
              <a:buFont typeface="Wingdings 3" charset="2"/>
              <a:buNone/>
            </a:pPr>
            <a:r>
              <a:rPr lang="en"/>
              <a:t>04/18/2023</a:t>
            </a:r>
            <a:endParaRPr lang="en-US" dirty="0"/>
          </a:p>
        </p:txBody>
      </p:sp>
    </p:spTree>
    <p:extLst>
      <p:ext uri="{BB962C8B-B14F-4D97-AF65-F5344CB8AC3E}">
        <p14:creationId xmlns:p14="http://schemas.microsoft.com/office/powerpoint/2010/main" val="3500556956"/>
      </p:ext>
    </p:extLst>
  </p:cSld>
  <p:clrMapOvr>
    <a:masterClrMapping/>
  </p:clrMapOvr>
  <mc:AlternateContent xmlns:mc="http://schemas.openxmlformats.org/markup-compatibility/2006" xmlns:p14="http://schemas.microsoft.com/office/powerpoint/2010/main">
    <mc:Choice Requires="p14">
      <p:transition spd="slow" p14:dur="2000" advTm="900000">
        <p14:prism dir="d"/>
      </p:transition>
    </mc:Choice>
    <mc:Fallback xmlns="">
      <p:transition spd="slow" advTm="900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3" name="Picture 26">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44" name="Picture 28">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45" name="Oval 30">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6" name="Picture 32">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47" name="Picture 34">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48" name="Rectangle 36">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20" name="Picture 4" descr="Colour-coded on electronic circuit board">
            <a:extLst>
              <a:ext uri="{FF2B5EF4-FFF2-40B4-BE49-F238E27FC236}">
                <a16:creationId xmlns:a16="http://schemas.microsoft.com/office/drawing/2014/main" id="{54725A33-01E9-D36D-46EF-5D6D677A19BA}"/>
              </a:ext>
            </a:extLst>
          </p:cNvPr>
          <p:cNvPicPr>
            <a:picLocks noChangeAspect="1"/>
          </p:cNvPicPr>
          <p:nvPr/>
        </p:nvPicPr>
        <p:blipFill rotWithShape="1">
          <a:blip r:embed="rId7">
            <a:duotone>
              <a:prstClr val="black"/>
              <a:schemeClr val="accent5">
                <a:tint val="45000"/>
                <a:satMod val="400000"/>
              </a:schemeClr>
            </a:duotone>
            <a:alphaModFix amt="25000"/>
          </a:blip>
          <a:srcRect l="4931" t="22813" r="4160"/>
          <a:stretch/>
        </p:blipFill>
        <p:spPr>
          <a:xfrm>
            <a:off x="20" y="10"/>
            <a:ext cx="9143980" cy="5143490"/>
          </a:xfrm>
          <a:prstGeom prst="rect">
            <a:avLst/>
          </a:prstGeom>
        </p:spPr>
      </p:pic>
      <p:sp>
        <p:nvSpPr>
          <p:cNvPr id="2" name="Title 1">
            <a:extLst>
              <a:ext uri="{FF2B5EF4-FFF2-40B4-BE49-F238E27FC236}">
                <a16:creationId xmlns:a16="http://schemas.microsoft.com/office/drawing/2014/main" id="{CDE8E8E7-1A8E-3142-3062-F59D0428715F}"/>
              </a:ext>
            </a:extLst>
          </p:cNvPr>
          <p:cNvSpPr>
            <a:spLocks noGrp="1"/>
          </p:cNvSpPr>
          <p:nvPr>
            <p:ph type="title"/>
          </p:nvPr>
        </p:nvSpPr>
        <p:spPr>
          <a:xfrm>
            <a:off x="866216" y="1085850"/>
            <a:ext cx="6619243" cy="2497185"/>
          </a:xfrm>
        </p:spPr>
        <p:txBody>
          <a:bodyPr vert="horz" lIns="91440" tIns="45720" rIns="91440" bIns="45720" rtlCol="0" anchor="b">
            <a:normAutofit/>
          </a:bodyPr>
          <a:lstStyle/>
          <a:p>
            <a:pPr algn="l" defTabSz="457200">
              <a:spcBef>
                <a:spcPct val="0"/>
              </a:spcBef>
            </a:pPr>
            <a:r>
              <a:rPr lang="en-US" sz="7200"/>
              <a:t>Creating the Cyberinet</a:t>
            </a:r>
          </a:p>
        </p:txBody>
      </p:sp>
      <p:sp>
        <p:nvSpPr>
          <p:cNvPr id="49" name="Rectangle 38">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2FC9E68F-0A62-56EE-AB17-45B11633C6D9}"/>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pPr lvl="0" indent="0" defTabSz="914400">
                <a:lnSpc>
                  <a:spcPct val="90000"/>
                </a:lnSpc>
                <a:spcBef>
                  <a:spcPts val="0"/>
                </a:spcBef>
                <a:spcAft>
                  <a:spcPts val="600"/>
                </a:spcAft>
                <a:buNone/>
              </a:pPr>
              <a:t>9</a:t>
            </a:fld>
            <a:endParaRPr lang="en-US" sz="2800"/>
          </a:p>
        </p:txBody>
      </p:sp>
    </p:spTree>
    <p:extLst>
      <p:ext uri="{BB962C8B-B14F-4D97-AF65-F5344CB8AC3E}">
        <p14:creationId xmlns:p14="http://schemas.microsoft.com/office/powerpoint/2010/main" val="1694981474"/>
      </p:ext>
    </p:extLst>
  </p:cSld>
  <p:clrMapOvr>
    <a:masterClrMapping/>
  </p:clrMapOvr>
  <mc:AlternateContent xmlns:mc="http://schemas.openxmlformats.org/markup-compatibility/2006" xmlns:p14="http://schemas.microsoft.com/office/powerpoint/2010/main">
    <mc:Choice Requires="p14">
      <p:transition spd="slow" p14:dur="20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88"/>
        <p:cNvGrpSpPr/>
        <p:nvPr/>
      </p:nvGrpSpPr>
      <p:grpSpPr>
        <a:xfrm>
          <a:off x="0" y="0"/>
          <a:ext cx="0" cy="0"/>
          <a:chOff x="0" y="0"/>
          <a:chExt cx="0" cy="0"/>
        </a:xfrm>
      </p:grpSpPr>
      <p:pic>
        <p:nvPicPr>
          <p:cNvPr id="95" name="Picture 94">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97" name="Picture 96">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99" name="Oval 98">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01" name="Picture 100">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03" name="Picture 102">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05" name="Rectangle 104">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07" name="Rectangle 106">
            <a:extLst>
              <a:ext uri="{FF2B5EF4-FFF2-40B4-BE49-F238E27FC236}">
                <a16:creationId xmlns:a16="http://schemas.microsoft.com/office/drawing/2014/main" id="{0D9B8FD4-CDEB-4EB4-B4DE-C89E11938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9" name="Freeform 36">
            <a:extLst>
              <a:ext uri="{FF2B5EF4-FFF2-40B4-BE49-F238E27FC236}">
                <a16:creationId xmlns:a16="http://schemas.microsoft.com/office/drawing/2014/main" id="{5A2E3D1D-9E9F-4739-BA14-D4D7FA9F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8347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11" name="Freeform: Shape 110">
            <a:extLst>
              <a:ext uri="{FF2B5EF4-FFF2-40B4-BE49-F238E27FC236}">
                <a16:creationId xmlns:a16="http://schemas.microsoft.com/office/drawing/2014/main" id="{1FFB365B-E9DC-4859-B8AB-CB83EEBE4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8ADAB9C8-EB37-4914-A699-C716FC8FE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6A7413D6-9972-799A-999D-815998D2BDDD}"/>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dirty="0">
                <a:solidFill>
                  <a:schemeClr val="tx1">
                    <a:tint val="75000"/>
                  </a:schemeClr>
                </a:solidFill>
                <a:latin typeface="+mn-lt"/>
                <a:ea typeface="+mn-ea"/>
                <a:cs typeface="+mn-cs"/>
              </a:rPr>
              <a:pPr lvl="0" indent="0">
                <a:lnSpc>
                  <a:spcPct val="90000"/>
                </a:lnSpc>
                <a:spcBef>
                  <a:spcPts val="0"/>
                </a:spcBef>
                <a:spcAft>
                  <a:spcPts val="600"/>
                </a:spcAft>
                <a:buNone/>
              </a:pPr>
              <a:t>10</a:t>
            </a:fld>
            <a:endParaRPr lang="en-US" sz="2800" b="0" i="0" kern="1200" dirty="0">
              <a:solidFill>
                <a:schemeClr val="tx1">
                  <a:tint val="75000"/>
                </a:schemeClr>
              </a:solidFill>
              <a:latin typeface="+mn-lt"/>
              <a:ea typeface="+mn-ea"/>
              <a:cs typeface="+mn-cs"/>
            </a:endParaRPr>
          </a:p>
        </p:txBody>
      </p:sp>
      <p:sp>
        <p:nvSpPr>
          <p:cNvPr id="89" name="Google Shape;89;p18"/>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2900" b="0" i="0" kern="1200" dirty="0">
                <a:solidFill>
                  <a:schemeClr val="bg2"/>
                </a:solidFill>
                <a:latin typeface="+mj-lt"/>
                <a:ea typeface="+mj-ea"/>
                <a:cs typeface="+mj-cs"/>
              </a:rPr>
              <a:t>OEM Components</a:t>
            </a:r>
            <a:br>
              <a:rPr lang="en-US" sz="2900" b="0" i="0" kern="1200" dirty="0">
                <a:solidFill>
                  <a:schemeClr val="bg2"/>
                </a:solidFill>
                <a:latin typeface="+mj-lt"/>
                <a:ea typeface="+mj-ea"/>
                <a:cs typeface="+mj-cs"/>
              </a:rPr>
            </a:br>
            <a:br>
              <a:rPr lang="en-US" sz="2900" b="0" i="0" kern="1200" dirty="0">
                <a:solidFill>
                  <a:schemeClr val="bg2"/>
                </a:solidFill>
                <a:latin typeface="+mj-lt"/>
                <a:ea typeface="+mj-ea"/>
                <a:cs typeface="+mj-cs"/>
              </a:rPr>
            </a:br>
            <a:br>
              <a:rPr lang="en-US" sz="2900" b="0" i="0" kern="1200" dirty="0">
                <a:solidFill>
                  <a:schemeClr val="bg2"/>
                </a:solidFill>
                <a:latin typeface="+mj-lt"/>
                <a:ea typeface="+mj-ea"/>
                <a:cs typeface="+mj-cs"/>
              </a:rPr>
            </a:br>
            <a:br>
              <a:rPr lang="en-US" sz="2900" b="0" i="0" kern="1200" dirty="0">
                <a:solidFill>
                  <a:schemeClr val="bg2"/>
                </a:solidFill>
                <a:latin typeface="+mj-lt"/>
                <a:ea typeface="+mj-ea"/>
                <a:cs typeface="+mj-cs"/>
              </a:rPr>
            </a:br>
            <a:r>
              <a:rPr lang="en-US" sz="1200" b="0" i="0" kern="1200" dirty="0">
                <a:solidFill>
                  <a:schemeClr val="bg2"/>
                </a:solidFill>
                <a:latin typeface="+mj-lt"/>
                <a:ea typeface="+mj-ea"/>
                <a:cs typeface="+mj-cs"/>
              </a:rPr>
              <a:t>OEM Components are standardized to be compatible with each other. </a:t>
            </a:r>
            <a:endParaRPr lang="en-US" sz="2900" b="0" i="0" kern="1200" dirty="0">
              <a:solidFill>
                <a:schemeClr val="bg2"/>
              </a:solidFill>
              <a:latin typeface="+mj-lt"/>
              <a:ea typeface="+mj-ea"/>
              <a:cs typeface="+mj-cs"/>
            </a:endParaRPr>
          </a:p>
        </p:txBody>
      </p:sp>
      <p:sp>
        <p:nvSpPr>
          <p:cNvPr id="90" name="Google Shape;90;p18"/>
          <p:cNvSpPr txBox="1">
            <a:spLocks noGrp="1"/>
          </p:cNvSpPr>
          <p:nvPr>
            <p:ph type="body" idx="1"/>
          </p:nvPr>
        </p:nvSpPr>
        <p:spPr>
          <a:xfrm>
            <a:off x="3903081" y="1234440"/>
            <a:ext cx="4702076" cy="3353115"/>
          </a:xfrm>
          <a:prstGeom prst="rect">
            <a:avLst/>
          </a:prstGeom>
        </p:spPr>
        <p:txBody>
          <a:bodyPr spcFirstLastPara="1" vert="horz" lIns="91440" tIns="45720" rIns="91440" bIns="45720" rtlCol="0" anchorCtr="0">
            <a:normAutofit fontScale="92500"/>
          </a:bodyPr>
          <a:lstStyle/>
          <a:p>
            <a:pPr marL="0" lvl="0" indent="0" defTabSz="457200">
              <a:lnSpc>
                <a:spcPct val="90000"/>
              </a:lnSpc>
              <a:spcBef>
                <a:spcPts val="1000"/>
              </a:spcBef>
              <a:buSzPct val="80000"/>
              <a:buFont typeface="Wingdings 3" charset="2"/>
              <a:buChar char=""/>
            </a:pPr>
            <a:r>
              <a:rPr lang="en-US" sz="1050" dirty="0"/>
              <a:t>The Cyberinet is comprised of a main unit and smaller secondary unit.</a:t>
            </a:r>
          </a:p>
          <a:p>
            <a:pPr marL="0" lvl="0" indent="0" defTabSz="457200">
              <a:lnSpc>
                <a:spcPct val="90000"/>
              </a:lnSpc>
              <a:spcBef>
                <a:spcPts val="1000"/>
              </a:spcBef>
              <a:buSzPct val="80000"/>
              <a:buFont typeface="Wingdings 3" charset="2"/>
              <a:buChar char=""/>
            </a:pPr>
            <a:r>
              <a:rPr lang="en-US" sz="1050" dirty="0"/>
              <a:t>Main Unit:</a:t>
            </a:r>
          </a:p>
          <a:p>
            <a:pPr marL="457200" lvl="0" indent="-342900" defTabSz="457200">
              <a:lnSpc>
                <a:spcPct val="90000"/>
              </a:lnSpc>
              <a:spcBef>
                <a:spcPts val="1000"/>
              </a:spcBef>
              <a:buSzPct val="80000"/>
              <a:buFont typeface="Wingdings 3" charset="2"/>
              <a:buChar char=""/>
            </a:pPr>
            <a:r>
              <a:rPr lang="en-US" sz="1050" dirty="0"/>
              <a:t>1200mAh Li-Po battery to power the device.</a:t>
            </a:r>
          </a:p>
          <a:p>
            <a:pPr marL="457200" lvl="0" indent="-342900" defTabSz="457200">
              <a:lnSpc>
                <a:spcPct val="90000"/>
              </a:lnSpc>
              <a:spcBef>
                <a:spcPts val="1000"/>
              </a:spcBef>
              <a:buSzPct val="80000"/>
              <a:buFont typeface="Wingdings 3" charset="2"/>
              <a:buChar char=""/>
            </a:pPr>
            <a:r>
              <a:rPr lang="en-US" sz="1050" dirty="0"/>
              <a:t>TP-4056 Type C board. (controls the charging and power distribution)</a:t>
            </a:r>
          </a:p>
          <a:p>
            <a:pPr marL="457200" lvl="0" indent="-342900" defTabSz="457200">
              <a:lnSpc>
                <a:spcPct val="90000"/>
              </a:lnSpc>
              <a:spcBef>
                <a:spcPts val="1000"/>
              </a:spcBef>
              <a:buSzPct val="80000"/>
              <a:buFont typeface="Wingdings 3" charset="2"/>
              <a:buChar char=""/>
            </a:pPr>
            <a:r>
              <a:rPr lang="en-US" sz="1050" dirty="0"/>
              <a:t>MPU-6050 board. (6 axis gyroscope and accelerometer)</a:t>
            </a:r>
          </a:p>
          <a:p>
            <a:pPr marL="457200" lvl="0" indent="-342900" defTabSz="457200">
              <a:lnSpc>
                <a:spcPct val="90000"/>
              </a:lnSpc>
              <a:spcBef>
                <a:spcPts val="1000"/>
              </a:spcBef>
              <a:buSzPct val="80000"/>
              <a:buFont typeface="Wingdings 3" charset="2"/>
              <a:buChar char=""/>
            </a:pPr>
            <a:r>
              <a:rPr lang="en-US" sz="1050" dirty="0"/>
              <a:t>SDP-31 </a:t>
            </a:r>
            <a:r>
              <a:rPr lang="en-US" sz="1050" dirty="0" err="1"/>
              <a:t>Qwiic</a:t>
            </a:r>
            <a:r>
              <a:rPr lang="en-US" sz="1050" dirty="0"/>
              <a:t> Connect board. (differential air pressure/flow and temperature)</a:t>
            </a:r>
          </a:p>
          <a:p>
            <a:pPr marL="457200" lvl="0" indent="-342900" defTabSz="457200">
              <a:lnSpc>
                <a:spcPct val="90000"/>
              </a:lnSpc>
              <a:spcBef>
                <a:spcPts val="1000"/>
              </a:spcBef>
              <a:buSzPct val="80000"/>
              <a:buFont typeface="Wingdings 3" charset="2"/>
              <a:buChar char=""/>
            </a:pPr>
            <a:r>
              <a:rPr lang="en-US" sz="1050" dirty="0"/>
              <a:t>ESP-32 DEVKIT board. (microcontroller and transmitter)</a:t>
            </a:r>
          </a:p>
          <a:p>
            <a:pPr marL="0" lvl="0" indent="0" defTabSz="457200">
              <a:lnSpc>
                <a:spcPct val="90000"/>
              </a:lnSpc>
              <a:spcBef>
                <a:spcPts val="1000"/>
              </a:spcBef>
              <a:buSzPct val="80000"/>
              <a:buFont typeface="Wingdings 3" charset="2"/>
              <a:buChar char=""/>
            </a:pPr>
            <a:r>
              <a:rPr lang="en-US" sz="1050" dirty="0"/>
              <a:t>Secondary Unit:</a:t>
            </a:r>
          </a:p>
          <a:p>
            <a:pPr marL="457200" lvl="0" indent="-342900" defTabSz="457200">
              <a:lnSpc>
                <a:spcPct val="90000"/>
              </a:lnSpc>
              <a:spcBef>
                <a:spcPts val="1000"/>
              </a:spcBef>
              <a:buSzPct val="80000"/>
              <a:buFont typeface="Wingdings 3" charset="2"/>
              <a:buChar char=""/>
            </a:pPr>
            <a:r>
              <a:rPr lang="en-US" sz="1050" dirty="0"/>
              <a:t>2 momentary switches with independently programmable LEDs.</a:t>
            </a:r>
          </a:p>
          <a:p>
            <a:pPr marL="457200" lvl="0" indent="-342900" defTabSz="457200">
              <a:lnSpc>
                <a:spcPct val="90000"/>
              </a:lnSpc>
              <a:spcBef>
                <a:spcPts val="1000"/>
              </a:spcBef>
              <a:buSzPct val="80000"/>
              <a:buFont typeface="Wingdings 3" charset="2"/>
              <a:buChar char=""/>
            </a:pPr>
            <a:endParaRPr lang="en-US" sz="1050" dirty="0"/>
          </a:p>
          <a:p>
            <a:pPr marL="114300" indent="0" defTabSz="457200">
              <a:lnSpc>
                <a:spcPct val="90000"/>
              </a:lnSpc>
              <a:spcBef>
                <a:spcPts val="1000"/>
              </a:spcBef>
              <a:buSzPct val="80000"/>
              <a:buNone/>
            </a:pPr>
            <a:r>
              <a:rPr lang="en-US" sz="800" dirty="0"/>
              <a:t>Also, the Cyberinet has 2 programmable LEDs, which are not OEM.</a:t>
            </a:r>
          </a:p>
          <a:p>
            <a:pPr marL="114300" lvl="0" indent="0" defTabSz="457200">
              <a:lnSpc>
                <a:spcPct val="90000"/>
              </a:lnSpc>
              <a:spcBef>
                <a:spcPts val="1000"/>
              </a:spcBef>
              <a:buSzPct val="80000"/>
              <a:buNone/>
            </a:pPr>
            <a:endParaRPr lang="en-US" sz="1050" dirty="0"/>
          </a:p>
        </p:txBody>
      </p:sp>
    </p:spTree>
  </p:cSld>
  <p:clrMapOvr>
    <a:masterClrMapping/>
  </p:clrMapOvr>
  <mc:AlternateContent xmlns:mc="http://schemas.openxmlformats.org/markup-compatibility/2006" xmlns:p14="http://schemas.microsoft.com/office/powerpoint/2010/main">
    <mc:Choice Requires="p14">
      <p:transition spd="slow" p14:dur="2000">
        <p14:prism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body" idx="1"/>
          </p:nvPr>
        </p:nvSpPr>
        <p:spPr>
          <a:xfrm>
            <a:off x="311699" y="4440190"/>
            <a:ext cx="5998800" cy="605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t>Version 1 Components</a:t>
            </a:r>
            <a:endParaRPr dirty="0"/>
          </a:p>
        </p:txBody>
      </p:sp>
      <p:sp>
        <p:nvSpPr>
          <p:cNvPr id="3" name="Slide Number Placeholder 2">
            <a:extLst>
              <a:ext uri="{FF2B5EF4-FFF2-40B4-BE49-F238E27FC236}">
                <a16:creationId xmlns:a16="http://schemas.microsoft.com/office/drawing/2014/main" id="{50361E4A-AA90-83E4-BE06-3FB81A3F2EB7}"/>
              </a:ext>
            </a:extLst>
          </p:cNvPr>
          <p:cNvSpPr>
            <a:spLocks noGrp="1"/>
          </p:cNvSpPr>
          <p:nvPr>
            <p:ph type="sldNum" idx="12"/>
          </p:nvPr>
        </p:nvSpPr>
        <p:spPr>
          <a:xfrm>
            <a:off x="7730491" y="351056"/>
            <a:ext cx="602347" cy="393600"/>
          </a:xfrm>
        </p:spPr>
        <p:txBody>
          <a:bodyPr>
            <a:noAutofit/>
          </a:bodyPr>
          <a:lstStyle/>
          <a:p>
            <a:pPr marL="0" lvl="0" indent="0" algn="r" rtl="0">
              <a:spcBef>
                <a:spcPts val="0"/>
              </a:spcBef>
              <a:spcAft>
                <a:spcPts val="0"/>
              </a:spcAft>
              <a:buNone/>
            </a:pPr>
            <a:fld id="{00000000-1234-1234-1234-123412341234}" type="slidenum">
              <a:rPr lang="en" sz="2800" smtClean="0"/>
              <a:t>11</a:t>
            </a:fld>
            <a:endParaRPr lang="en" sz="2800" dirty="0"/>
          </a:p>
        </p:txBody>
      </p:sp>
      <p:pic>
        <p:nvPicPr>
          <p:cNvPr id="96" name="Google Shape;96;p19">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rot="5400000">
            <a:off x="484450" y="-85199"/>
            <a:ext cx="2053951" cy="2635149"/>
          </a:xfrm>
          <a:prstGeom prst="rect">
            <a:avLst/>
          </a:prstGeom>
          <a:noFill/>
          <a:ln>
            <a:noFill/>
          </a:ln>
        </p:spPr>
      </p:pic>
      <p:pic>
        <p:nvPicPr>
          <p:cNvPr id="97" name="Google Shape;97;p19">
            <a:extLst>
              <a:ext uri="{C183D7F6-B498-43B3-948B-1728B52AA6E4}">
                <adec:decorative xmlns:adec="http://schemas.microsoft.com/office/drawing/2017/decorative" val="1"/>
              </a:ext>
            </a:extLst>
          </p:cNvPr>
          <p:cNvPicPr preferRelativeResize="0"/>
          <p:nvPr/>
        </p:nvPicPr>
        <p:blipFill>
          <a:blip r:embed="rId4">
            <a:alphaModFix/>
          </a:blip>
          <a:stretch>
            <a:fillRect/>
          </a:stretch>
        </p:blipFill>
        <p:spPr>
          <a:xfrm>
            <a:off x="3311100" y="3039036"/>
            <a:ext cx="2544159" cy="1979828"/>
          </a:xfrm>
          <a:prstGeom prst="rect">
            <a:avLst/>
          </a:prstGeom>
          <a:noFill/>
          <a:ln>
            <a:noFill/>
          </a:ln>
        </p:spPr>
      </p:pic>
      <p:pic>
        <p:nvPicPr>
          <p:cNvPr id="98" name="Google Shape;98;p19">
            <a:extLst>
              <a:ext uri="{C183D7F6-B498-43B3-948B-1728B52AA6E4}">
                <adec:decorative xmlns:adec="http://schemas.microsoft.com/office/drawing/2017/decorative" val="1"/>
              </a:ext>
            </a:extLst>
          </p:cNvPr>
          <p:cNvPicPr preferRelativeResize="0"/>
          <p:nvPr/>
        </p:nvPicPr>
        <p:blipFill>
          <a:blip r:embed="rId5">
            <a:alphaModFix/>
          </a:blip>
          <a:stretch>
            <a:fillRect/>
          </a:stretch>
        </p:blipFill>
        <p:spPr>
          <a:xfrm>
            <a:off x="6765741" y="2735611"/>
            <a:ext cx="2243297" cy="2319618"/>
          </a:xfrm>
          <a:prstGeom prst="rect">
            <a:avLst/>
          </a:prstGeom>
          <a:noFill/>
          <a:ln>
            <a:noFill/>
          </a:ln>
        </p:spPr>
      </p:pic>
      <p:pic>
        <p:nvPicPr>
          <p:cNvPr id="99" name="Google Shape;99;p19">
            <a:extLst>
              <a:ext uri="{C183D7F6-B498-43B3-948B-1728B52AA6E4}">
                <adec:decorative xmlns:adec="http://schemas.microsoft.com/office/drawing/2017/decorative" val="1"/>
              </a:ext>
            </a:extLst>
          </p:cNvPr>
          <p:cNvPicPr preferRelativeResize="0"/>
          <p:nvPr/>
        </p:nvPicPr>
        <p:blipFill>
          <a:blip r:embed="rId6">
            <a:alphaModFix/>
          </a:blip>
          <a:stretch>
            <a:fillRect/>
          </a:stretch>
        </p:blipFill>
        <p:spPr>
          <a:xfrm>
            <a:off x="4836233" y="0"/>
            <a:ext cx="2815945" cy="2257229"/>
          </a:xfrm>
          <a:prstGeom prst="rect">
            <a:avLst/>
          </a:prstGeom>
          <a:noFill/>
          <a:ln>
            <a:noFill/>
          </a:ln>
        </p:spPr>
      </p:pic>
      <p:pic>
        <p:nvPicPr>
          <p:cNvPr id="100" name="Google Shape;100;p19">
            <a:extLst>
              <a:ext uri="{C183D7F6-B498-43B3-948B-1728B52AA6E4}">
                <adec:decorative xmlns:adec="http://schemas.microsoft.com/office/drawing/2017/decorative" val="1"/>
              </a:ext>
            </a:extLst>
          </p:cNvPr>
          <p:cNvPicPr preferRelativeResize="0"/>
          <p:nvPr/>
        </p:nvPicPr>
        <p:blipFill>
          <a:blip r:embed="rId7">
            <a:alphaModFix/>
          </a:blip>
          <a:stretch>
            <a:fillRect/>
          </a:stretch>
        </p:blipFill>
        <p:spPr>
          <a:xfrm>
            <a:off x="1056705" y="2856659"/>
            <a:ext cx="1530450" cy="1530450"/>
          </a:xfrm>
          <a:prstGeom prst="rect">
            <a:avLst/>
          </a:prstGeom>
          <a:noFill/>
          <a:ln>
            <a:noFill/>
          </a:ln>
        </p:spPr>
      </p:pic>
      <p:pic>
        <p:nvPicPr>
          <p:cNvPr id="4" name="Picture 3">
            <a:extLst>
              <a:ext uri="{FF2B5EF4-FFF2-40B4-BE49-F238E27FC236}">
                <a16:creationId xmlns:a16="http://schemas.microsoft.com/office/drawing/2014/main" id="{03C0712B-BB95-62D9-AAFB-1DDC586BD513}"/>
              </a:ext>
            </a:extLst>
          </p:cNvPr>
          <p:cNvPicPr>
            <a:picLocks noChangeAspect="1"/>
          </p:cNvPicPr>
          <p:nvPr/>
        </p:nvPicPr>
        <p:blipFill rotWithShape="1">
          <a:blip r:embed="rId8">
            <a:extLst>
              <a:ext uri="{837473B0-CC2E-450A-ABE3-18F120FF3D39}">
                <a1611:picAttrSrcUrl xmlns:a1611="http://schemas.microsoft.com/office/drawing/2016/11/main" r:id="rId9"/>
              </a:ext>
            </a:extLst>
          </a:blip>
          <a:srcRect l="25053" t="19795" r="23997" b="23496"/>
          <a:stretch/>
        </p:blipFill>
        <p:spPr>
          <a:xfrm rot="5400000">
            <a:off x="3134017" y="739923"/>
            <a:ext cx="1380819" cy="1026654"/>
          </a:xfrm>
          <a:prstGeom prst="rect">
            <a:avLst/>
          </a:prstGeom>
        </p:spPr>
      </p:pic>
      <p:sp>
        <p:nvSpPr>
          <p:cNvPr id="2" name="TextBox 1">
            <a:extLst>
              <a:ext uri="{FF2B5EF4-FFF2-40B4-BE49-F238E27FC236}">
                <a16:creationId xmlns:a16="http://schemas.microsoft.com/office/drawing/2014/main" id="{8D5FBC12-2D81-E2AD-9F4A-56967ABB0708}"/>
              </a:ext>
            </a:extLst>
          </p:cNvPr>
          <p:cNvSpPr txBox="1"/>
          <p:nvPr/>
        </p:nvSpPr>
        <p:spPr>
          <a:xfrm>
            <a:off x="112320" y="2260593"/>
            <a:ext cx="2716680" cy="276999"/>
          </a:xfrm>
          <a:prstGeom prst="rect">
            <a:avLst/>
          </a:prstGeom>
          <a:noFill/>
        </p:spPr>
        <p:txBody>
          <a:bodyPr wrap="square" rtlCol="0">
            <a:spAutoFit/>
          </a:bodyPr>
          <a:lstStyle/>
          <a:p>
            <a:r>
              <a:rPr lang="en-US" sz="1200" dirty="0"/>
              <a:t>MPU 6050 (Gyro + Accelerometer)</a:t>
            </a:r>
          </a:p>
        </p:txBody>
      </p:sp>
      <p:sp>
        <p:nvSpPr>
          <p:cNvPr id="5" name="TextBox 4">
            <a:extLst>
              <a:ext uri="{FF2B5EF4-FFF2-40B4-BE49-F238E27FC236}">
                <a16:creationId xmlns:a16="http://schemas.microsoft.com/office/drawing/2014/main" id="{7883D855-FD22-A2EA-DCD7-08B9C48EF69F}"/>
              </a:ext>
            </a:extLst>
          </p:cNvPr>
          <p:cNvSpPr txBox="1"/>
          <p:nvPr/>
        </p:nvSpPr>
        <p:spPr>
          <a:xfrm>
            <a:off x="38647" y="3201831"/>
            <a:ext cx="1286762" cy="276999"/>
          </a:xfrm>
          <a:prstGeom prst="rect">
            <a:avLst/>
          </a:prstGeom>
          <a:noFill/>
        </p:spPr>
        <p:txBody>
          <a:bodyPr wrap="square" rtlCol="0">
            <a:spAutoFit/>
          </a:bodyPr>
          <a:lstStyle/>
          <a:p>
            <a:r>
              <a:rPr lang="en-US" sz="1200" dirty="0"/>
              <a:t>Pushbuttons</a:t>
            </a:r>
          </a:p>
        </p:txBody>
      </p:sp>
      <p:sp>
        <p:nvSpPr>
          <p:cNvPr id="6" name="TextBox 5">
            <a:extLst>
              <a:ext uri="{FF2B5EF4-FFF2-40B4-BE49-F238E27FC236}">
                <a16:creationId xmlns:a16="http://schemas.microsoft.com/office/drawing/2014/main" id="{48B9E5A7-6AE2-DA04-D3D0-DA501A050FFB}"/>
              </a:ext>
            </a:extLst>
          </p:cNvPr>
          <p:cNvSpPr txBox="1"/>
          <p:nvPr/>
        </p:nvSpPr>
        <p:spPr>
          <a:xfrm>
            <a:off x="3040380" y="1983866"/>
            <a:ext cx="1592580" cy="276999"/>
          </a:xfrm>
          <a:prstGeom prst="rect">
            <a:avLst/>
          </a:prstGeom>
          <a:noFill/>
        </p:spPr>
        <p:txBody>
          <a:bodyPr wrap="square" rtlCol="0">
            <a:spAutoFit/>
          </a:bodyPr>
          <a:lstStyle/>
          <a:p>
            <a:r>
              <a:rPr lang="en-US" sz="1200" dirty="0"/>
              <a:t>0602 Size SMD LEDs</a:t>
            </a:r>
          </a:p>
        </p:txBody>
      </p:sp>
      <p:sp>
        <p:nvSpPr>
          <p:cNvPr id="7" name="TextBox 6">
            <a:extLst>
              <a:ext uri="{FF2B5EF4-FFF2-40B4-BE49-F238E27FC236}">
                <a16:creationId xmlns:a16="http://schemas.microsoft.com/office/drawing/2014/main" id="{88349188-3944-9335-5B54-8290F693CD23}"/>
              </a:ext>
            </a:extLst>
          </p:cNvPr>
          <p:cNvSpPr txBox="1"/>
          <p:nvPr/>
        </p:nvSpPr>
        <p:spPr>
          <a:xfrm>
            <a:off x="3226187" y="2735611"/>
            <a:ext cx="2629072" cy="276999"/>
          </a:xfrm>
          <a:prstGeom prst="rect">
            <a:avLst/>
          </a:prstGeom>
          <a:noFill/>
        </p:spPr>
        <p:txBody>
          <a:bodyPr wrap="square" rtlCol="0">
            <a:spAutoFit/>
          </a:bodyPr>
          <a:lstStyle/>
          <a:p>
            <a:r>
              <a:rPr lang="en-US" sz="1200" dirty="0"/>
              <a:t>TP-4056 (Power Distribution)</a:t>
            </a:r>
          </a:p>
        </p:txBody>
      </p:sp>
      <p:sp>
        <p:nvSpPr>
          <p:cNvPr id="8" name="TextBox 7">
            <a:extLst>
              <a:ext uri="{FF2B5EF4-FFF2-40B4-BE49-F238E27FC236}">
                <a16:creationId xmlns:a16="http://schemas.microsoft.com/office/drawing/2014/main" id="{E24713E1-14E2-72B8-8AF3-9E40883EF649}"/>
              </a:ext>
            </a:extLst>
          </p:cNvPr>
          <p:cNvSpPr txBox="1"/>
          <p:nvPr/>
        </p:nvSpPr>
        <p:spPr>
          <a:xfrm>
            <a:off x="4655382" y="2269389"/>
            <a:ext cx="2399753" cy="276999"/>
          </a:xfrm>
          <a:prstGeom prst="rect">
            <a:avLst/>
          </a:prstGeom>
          <a:noFill/>
        </p:spPr>
        <p:txBody>
          <a:bodyPr wrap="square" rtlCol="0">
            <a:spAutoFit/>
          </a:bodyPr>
          <a:lstStyle/>
          <a:p>
            <a:r>
              <a:rPr lang="en-US" sz="1200" dirty="0"/>
              <a:t>ESP-32 Microcontroller</a:t>
            </a:r>
          </a:p>
        </p:txBody>
      </p:sp>
      <p:sp>
        <p:nvSpPr>
          <p:cNvPr id="9" name="TextBox 8">
            <a:extLst>
              <a:ext uri="{FF2B5EF4-FFF2-40B4-BE49-F238E27FC236}">
                <a16:creationId xmlns:a16="http://schemas.microsoft.com/office/drawing/2014/main" id="{700E7877-8D8D-7268-270C-B64166157610}"/>
              </a:ext>
            </a:extLst>
          </p:cNvPr>
          <p:cNvSpPr txBox="1"/>
          <p:nvPr/>
        </p:nvSpPr>
        <p:spPr>
          <a:xfrm>
            <a:off x="6494291" y="2502500"/>
            <a:ext cx="2786195" cy="276999"/>
          </a:xfrm>
          <a:prstGeom prst="rect">
            <a:avLst/>
          </a:prstGeom>
          <a:noFill/>
        </p:spPr>
        <p:txBody>
          <a:bodyPr wrap="square" rtlCol="0">
            <a:spAutoFit/>
          </a:bodyPr>
          <a:lstStyle/>
          <a:p>
            <a:r>
              <a:rPr lang="en-US" sz="1200" dirty="0"/>
              <a:t>SDP-31 Differential Pressure Sensor</a:t>
            </a:r>
          </a:p>
        </p:txBody>
      </p:sp>
    </p:spTree>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solidFill>
                  <a:schemeClr val="tx1"/>
                </a:solidFill>
              </a:rPr>
              <a:t>Main Unit &amp; Button Expansion Prototypes</a:t>
            </a:r>
            <a:endParaRPr dirty="0">
              <a:solidFill>
                <a:schemeClr val="tx1"/>
              </a:solidFill>
            </a:endParaRPr>
          </a:p>
        </p:txBody>
      </p:sp>
      <p:sp>
        <p:nvSpPr>
          <p:cNvPr id="3" name="Slide Number Placeholder 2">
            <a:extLst>
              <a:ext uri="{FF2B5EF4-FFF2-40B4-BE49-F238E27FC236}">
                <a16:creationId xmlns:a16="http://schemas.microsoft.com/office/drawing/2014/main" id="{DC051B82-9E2D-1518-3AE1-E0ADC97A7FC8}"/>
              </a:ext>
            </a:extLst>
          </p:cNvPr>
          <p:cNvSpPr>
            <a:spLocks noGrp="1"/>
          </p:cNvSpPr>
          <p:nvPr>
            <p:ph type="sldNum" idx="12"/>
          </p:nvPr>
        </p:nvSpPr>
        <p:spPr>
          <a:xfrm>
            <a:off x="7737213" y="330885"/>
            <a:ext cx="590225" cy="393600"/>
          </a:xfrm>
        </p:spPr>
        <p:txBody>
          <a:bodyPr>
            <a:noAutofit/>
          </a:bodyPr>
          <a:lstStyle/>
          <a:p>
            <a:pPr marL="0" lvl="0" indent="0" algn="r" rtl="0">
              <a:spcBef>
                <a:spcPts val="0"/>
              </a:spcBef>
              <a:spcAft>
                <a:spcPts val="0"/>
              </a:spcAft>
              <a:buNone/>
            </a:pPr>
            <a:fld id="{00000000-1234-1234-1234-123412341234}" type="slidenum">
              <a:rPr lang="en" sz="2800" smtClean="0"/>
              <a:t>12</a:t>
            </a:fld>
            <a:endParaRPr lang="en" sz="2800" dirty="0"/>
          </a:p>
        </p:txBody>
      </p:sp>
      <p:pic>
        <p:nvPicPr>
          <p:cNvPr id="77" name="Google Shape;77;p16" descr="Cyberinet PCB bottom View"/>
          <p:cNvPicPr preferRelativeResize="0"/>
          <p:nvPr/>
        </p:nvPicPr>
        <p:blipFill rotWithShape="1">
          <a:blip r:embed="rId3">
            <a:alphaModFix/>
          </a:blip>
          <a:srcRect t="30138" r="7252" b="39412"/>
          <a:stretch/>
        </p:blipFill>
        <p:spPr>
          <a:xfrm>
            <a:off x="171976" y="2177777"/>
            <a:ext cx="2808018" cy="1350623"/>
          </a:xfrm>
          <a:prstGeom prst="rect">
            <a:avLst/>
          </a:prstGeom>
          <a:noFill/>
          <a:ln>
            <a:noFill/>
          </a:ln>
        </p:spPr>
      </p:pic>
      <p:pic>
        <p:nvPicPr>
          <p:cNvPr id="78" name="Google Shape;78;p16" descr="Cyberinet prototype PCB top view"/>
          <p:cNvPicPr preferRelativeResize="0"/>
          <p:nvPr/>
        </p:nvPicPr>
        <p:blipFill rotWithShape="1">
          <a:blip r:embed="rId4">
            <a:alphaModFix/>
          </a:blip>
          <a:srcRect t="26115" r="19820" b="39271"/>
          <a:stretch/>
        </p:blipFill>
        <p:spPr>
          <a:xfrm>
            <a:off x="171976" y="698329"/>
            <a:ext cx="2816260" cy="1350623"/>
          </a:xfrm>
          <a:prstGeom prst="rect">
            <a:avLst/>
          </a:prstGeom>
          <a:noFill/>
          <a:ln>
            <a:noFill/>
          </a:ln>
        </p:spPr>
      </p:pic>
      <p:sp>
        <p:nvSpPr>
          <p:cNvPr id="5" name="TextBox 4">
            <a:extLst>
              <a:ext uri="{FF2B5EF4-FFF2-40B4-BE49-F238E27FC236}">
                <a16:creationId xmlns:a16="http://schemas.microsoft.com/office/drawing/2014/main" id="{9D38BA8F-879B-B867-9989-0F617492A9F1}"/>
              </a:ext>
            </a:extLst>
          </p:cNvPr>
          <p:cNvSpPr txBox="1"/>
          <p:nvPr/>
        </p:nvSpPr>
        <p:spPr>
          <a:xfrm>
            <a:off x="311700" y="3528400"/>
            <a:ext cx="992579" cy="369332"/>
          </a:xfrm>
          <a:prstGeom prst="rect">
            <a:avLst/>
          </a:prstGeom>
          <a:noFill/>
        </p:spPr>
        <p:txBody>
          <a:bodyPr wrap="none" rtlCol="0">
            <a:spAutoFit/>
          </a:bodyPr>
          <a:lstStyle/>
          <a:p>
            <a:r>
              <a:rPr lang="en-US" dirty="0"/>
              <a:t>Bottom</a:t>
            </a:r>
          </a:p>
        </p:txBody>
      </p:sp>
      <p:sp>
        <p:nvSpPr>
          <p:cNvPr id="6" name="TextBox 5">
            <a:extLst>
              <a:ext uri="{FF2B5EF4-FFF2-40B4-BE49-F238E27FC236}">
                <a16:creationId xmlns:a16="http://schemas.microsoft.com/office/drawing/2014/main" id="{88427F0C-90E0-F65F-354A-C48DAA3986FB}"/>
              </a:ext>
            </a:extLst>
          </p:cNvPr>
          <p:cNvSpPr txBox="1"/>
          <p:nvPr/>
        </p:nvSpPr>
        <p:spPr>
          <a:xfrm>
            <a:off x="2320339" y="226631"/>
            <a:ext cx="590226" cy="369332"/>
          </a:xfrm>
          <a:prstGeom prst="rect">
            <a:avLst/>
          </a:prstGeom>
          <a:noFill/>
        </p:spPr>
        <p:txBody>
          <a:bodyPr wrap="none" rtlCol="0">
            <a:spAutoFit/>
          </a:bodyPr>
          <a:lstStyle/>
          <a:p>
            <a:r>
              <a:rPr lang="en-US" dirty="0"/>
              <a:t>Top</a:t>
            </a:r>
          </a:p>
        </p:txBody>
      </p:sp>
      <p:pic>
        <p:nvPicPr>
          <p:cNvPr id="2" name="Google Shape;84;p17" descr="Cyberinet button prototype">
            <a:extLst>
              <a:ext uri="{FF2B5EF4-FFF2-40B4-BE49-F238E27FC236}">
                <a16:creationId xmlns:a16="http://schemas.microsoft.com/office/drawing/2014/main" id="{2D6DAAA8-FAF1-D6AA-5259-D2194A2D0ABF}"/>
              </a:ext>
            </a:extLst>
          </p:cNvPr>
          <p:cNvPicPr preferRelativeResize="0"/>
          <p:nvPr/>
        </p:nvPicPr>
        <p:blipFill rotWithShape="1">
          <a:blip r:embed="rId5">
            <a:alphaModFix/>
          </a:blip>
          <a:srcRect l="27908" t="31394" r="35424" b="48068"/>
          <a:stretch/>
        </p:blipFill>
        <p:spPr>
          <a:xfrm>
            <a:off x="6455643" y="3765064"/>
            <a:ext cx="1871795" cy="1154373"/>
          </a:xfrm>
          <a:prstGeom prst="rect">
            <a:avLst/>
          </a:prstGeom>
          <a:noFill/>
          <a:ln>
            <a:noFill/>
          </a:ln>
        </p:spPr>
      </p:pic>
      <p:sp>
        <p:nvSpPr>
          <p:cNvPr id="4" name="TextBox 3">
            <a:extLst>
              <a:ext uri="{FF2B5EF4-FFF2-40B4-BE49-F238E27FC236}">
                <a16:creationId xmlns:a16="http://schemas.microsoft.com/office/drawing/2014/main" id="{DBDF9462-657B-7CD5-74AF-1518DE4BBE9A}"/>
              </a:ext>
            </a:extLst>
          </p:cNvPr>
          <p:cNvSpPr txBox="1"/>
          <p:nvPr/>
        </p:nvSpPr>
        <p:spPr>
          <a:xfrm>
            <a:off x="7330049" y="3453870"/>
            <a:ext cx="997389" cy="369332"/>
          </a:xfrm>
          <a:prstGeom prst="rect">
            <a:avLst/>
          </a:prstGeom>
          <a:noFill/>
        </p:spPr>
        <p:txBody>
          <a:bodyPr wrap="none" rtlCol="0">
            <a:spAutoFit/>
          </a:bodyPr>
          <a:lstStyle/>
          <a:p>
            <a:r>
              <a:rPr lang="en-US" dirty="0"/>
              <a:t>Buttons</a:t>
            </a:r>
          </a:p>
        </p:txBody>
      </p:sp>
      <p:pic>
        <p:nvPicPr>
          <p:cNvPr id="8" name="Picture 7">
            <a:extLst>
              <a:ext uri="{FF2B5EF4-FFF2-40B4-BE49-F238E27FC236}">
                <a16:creationId xmlns:a16="http://schemas.microsoft.com/office/drawing/2014/main" id="{505DAFFD-A2BB-5F9A-7F29-054306BC71F0}"/>
              </a:ext>
            </a:extLst>
          </p:cNvPr>
          <p:cNvPicPr>
            <a:picLocks noChangeAspect="1"/>
          </p:cNvPicPr>
          <p:nvPr/>
        </p:nvPicPr>
        <p:blipFill rotWithShape="1">
          <a:blip r:embed="rId6"/>
          <a:srcRect l="15032" t="6791" r="16340"/>
          <a:stretch/>
        </p:blipFill>
        <p:spPr>
          <a:xfrm rot="5400000">
            <a:off x="3575633" y="301453"/>
            <a:ext cx="3158776" cy="3217641"/>
          </a:xfrm>
          <a:prstGeom prst="rect">
            <a:avLst/>
          </a:prstGeom>
        </p:spPr>
      </p:pic>
      <p:sp>
        <p:nvSpPr>
          <p:cNvPr id="13" name="TextBox 12">
            <a:extLst>
              <a:ext uri="{FF2B5EF4-FFF2-40B4-BE49-F238E27FC236}">
                <a16:creationId xmlns:a16="http://schemas.microsoft.com/office/drawing/2014/main" id="{F322FA8B-047E-670D-2700-EE1F49C9624D}"/>
              </a:ext>
            </a:extLst>
          </p:cNvPr>
          <p:cNvSpPr txBox="1"/>
          <p:nvPr/>
        </p:nvSpPr>
        <p:spPr>
          <a:xfrm>
            <a:off x="6695652" y="1587107"/>
            <a:ext cx="2673346" cy="646331"/>
          </a:xfrm>
          <a:prstGeom prst="rect">
            <a:avLst/>
          </a:prstGeom>
          <a:noFill/>
        </p:spPr>
        <p:txBody>
          <a:bodyPr wrap="square" rtlCol="0">
            <a:spAutoFit/>
          </a:bodyPr>
          <a:lstStyle/>
          <a:p>
            <a:r>
              <a:rPr lang="en-US" dirty="0"/>
              <a:t>Original Prototype Socket Board</a:t>
            </a:r>
          </a:p>
        </p:txBody>
      </p:sp>
    </p:spTree>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t>Version 1 Final PCB Diagrams</a:t>
            </a:r>
            <a:endParaRPr dirty="0"/>
          </a:p>
        </p:txBody>
      </p:sp>
      <p:sp>
        <p:nvSpPr>
          <p:cNvPr id="3" name="Slide Number Placeholder 2">
            <a:extLst>
              <a:ext uri="{FF2B5EF4-FFF2-40B4-BE49-F238E27FC236}">
                <a16:creationId xmlns:a16="http://schemas.microsoft.com/office/drawing/2014/main" id="{C625888A-1B62-2D92-4FA7-3D08F6687E39}"/>
              </a:ext>
            </a:extLst>
          </p:cNvPr>
          <p:cNvSpPr>
            <a:spLocks noGrp="1"/>
          </p:cNvSpPr>
          <p:nvPr>
            <p:ph type="sldNum" idx="12"/>
          </p:nvPr>
        </p:nvSpPr>
        <p:spPr>
          <a:xfrm>
            <a:off x="7737213" y="324162"/>
            <a:ext cx="669367" cy="393600"/>
          </a:xfrm>
        </p:spPr>
        <p:txBody>
          <a:bodyPr>
            <a:noAutofit/>
          </a:bodyPr>
          <a:lstStyle/>
          <a:p>
            <a:pPr marL="0" lvl="0" indent="0" algn="r" rtl="0">
              <a:spcBef>
                <a:spcPts val="0"/>
              </a:spcBef>
              <a:spcAft>
                <a:spcPts val="0"/>
              </a:spcAft>
              <a:buNone/>
            </a:pPr>
            <a:fld id="{00000000-1234-1234-1234-123412341234}" type="slidenum">
              <a:rPr lang="en" sz="2800" smtClean="0"/>
              <a:t>13</a:t>
            </a:fld>
            <a:endParaRPr lang="en" sz="2800" dirty="0"/>
          </a:p>
        </p:txBody>
      </p:sp>
      <p:pic>
        <p:nvPicPr>
          <p:cNvPr id="4" name="Picture 3" descr="Graphical user interface, application, Word, Teams&#10;&#10;Description automatically generated">
            <a:extLst>
              <a:ext uri="{FF2B5EF4-FFF2-40B4-BE49-F238E27FC236}">
                <a16:creationId xmlns:a16="http://schemas.microsoft.com/office/drawing/2014/main" id="{89401659-1479-5F74-2B56-84B5B4AD2E2B}"/>
              </a:ext>
            </a:extLst>
          </p:cNvPr>
          <p:cNvPicPr>
            <a:picLocks noChangeAspect="1"/>
          </p:cNvPicPr>
          <p:nvPr/>
        </p:nvPicPr>
        <p:blipFill>
          <a:blip r:embed="rId3"/>
          <a:stretch>
            <a:fillRect/>
          </a:stretch>
        </p:blipFill>
        <p:spPr>
          <a:xfrm>
            <a:off x="88407" y="878959"/>
            <a:ext cx="7648806" cy="1616182"/>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DFFC90C1-C2CB-659F-00DE-D73CD979F1A3}"/>
              </a:ext>
            </a:extLst>
          </p:cNvPr>
          <p:cNvPicPr>
            <a:picLocks noChangeAspect="1"/>
          </p:cNvPicPr>
          <p:nvPr/>
        </p:nvPicPr>
        <p:blipFill>
          <a:blip r:embed="rId4"/>
          <a:stretch>
            <a:fillRect/>
          </a:stretch>
        </p:blipFill>
        <p:spPr>
          <a:xfrm>
            <a:off x="2773140" y="2948718"/>
            <a:ext cx="6288358" cy="1281857"/>
          </a:xfrm>
          <a:prstGeom prst="rect">
            <a:avLst/>
          </a:prstGeom>
        </p:spPr>
      </p:pic>
      <p:sp>
        <p:nvSpPr>
          <p:cNvPr id="7" name="TextBox 6">
            <a:extLst>
              <a:ext uri="{FF2B5EF4-FFF2-40B4-BE49-F238E27FC236}">
                <a16:creationId xmlns:a16="http://schemas.microsoft.com/office/drawing/2014/main" id="{CB477A8D-6984-BA9B-2F0A-FE5BF8B80FBF}"/>
              </a:ext>
            </a:extLst>
          </p:cNvPr>
          <p:cNvSpPr txBox="1"/>
          <p:nvPr/>
        </p:nvSpPr>
        <p:spPr>
          <a:xfrm>
            <a:off x="586164" y="520962"/>
            <a:ext cx="1533832" cy="369332"/>
          </a:xfrm>
          <a:prstGeom prst="rect">
            <a:avLst/>
          </a:prstGeom>
          <a:noFill/>
        </p:spPr>
        <p:txBody>
          <a:bodyPr wrap="square" rtlCol="0">
            <a:spAutoFit/>
          </a:bodyPr>
          <a:lstStyle/>
          <a:p>
            <a:r>
              <a:rPr lang="en-US" dirty="0"/>
              <a:t>Main Board</a:t>
            </a:r>
          </a:p>
        </p:txBody>
      </p:sp>
      <p:sp>
        <p:nvSpPr>
          <p:cNvPr id="8" name="TextBox 7">
            <a:extLst>
              <a:ext uri="{FF2B5EF4-FFF2-40B4-BE49-F238E27FC236}">
                <a16:creationId xmlns:a16="http://schemas.microsoft.com/office/drawing/2014/main" id="{09916BAA-850F-458A-8037-59E79123F0A5}"/>
              </a:ext>
            </a:extLst>
          </p:cNvPr>
          <p:cNvSpPr txBox="1"/>
          <p:nvPr/>
        </p:nvSpPr>
        <p:spPr>
          <a:xfrm>
            <a:off x="7009169" y="2605166"/>
            <a:ext cx="2125453" cy="369332"/>
          </a:xfrm>
          <a:prstGeom prst="rect">
            <a:avLst/>
          </a:prstGeom>
          <a:noFill/>
        </p:spPr>
        <p:txBody>
          <a:bodyPr wrap="square" rtlCol="0">
            <a:spAutoFit/>
          </a:bodyPr>
          <a:lstStyle/>
          <a:p>
            <a:r>
              <a:rPr lang="en-US" dirty="0"/>
              <a:t>Button Expansion</a:t>
            </a:r>
          </a:p>
        </p:txBody>
      </p:sp>
    </p:spTree>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11"/>
        <p:cNvGrpSpPr/>
        <p:nvPr/>
      </p:nvGrpSpPr>
      <p:grpSpPr>
        <a:xfrm>
          <a:off x="0" y="0"/>
          <a:ext cx="0" cy="0"/>
          <a:chOff x="0" y="0"/>
          <a:chExt cx="0" cy="0"/>
        </a:xfrm>
      </p:grpSpPr>
      <p:pic>
        <p:nvPicPr>
          <p:cNvPr id="118" name="Picture 11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20" name="Picture 11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22" name="Oval 12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24" name="Picture 12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26" name="Picture 12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28" name="Rectangle 12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30" name="Rectangle 129">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1291"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781E4479-464D-068F-2760-E42E966C80CC}"/>
              </a:ext>
            </a:extLst>
          </p:cNvPr>
          <p:cNvSpPr>
            <a:spLocks noGrp="1"/>
          </p:cNvSpPr>
          <p:nvPr>
            <p:ph type="sldNum" idx="12"/>
          </p:nvPr>
        </p:nvSpPr>
        <p:spPr>
          <a:xfrm>
            <a:off x="75094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14</a:t>
            </a:fld>
            <a:endParaRPr lang="en-US" sz="2800" b="0" i="0" kern="1200">
              <a:solidFill>
                <a:srgbClr val="FFFFFF"/>
              </a:solidFill>
              <a:latin typeface="+mn-lt"/>
              <a:ea typeface="+mn-ea"/>
              <a:cs typeface="+mn-cs"/>
            </a:endParaRPr>
          </a:p>
        </p:txBody>
      </p:sp>
      <p:sp>
        <p:nvSpPr>
          <p:cNvPr id="134"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40918"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13" name="Google Shape;113;p21"/>
          <p:cNvSpPr txBox="1">
            <a:spLocks noGrp="1"/>
          </p:cNvSpPr>
          <p:nvPr>
            <p:ph type="body" idx="1"/>
          </p:nvPr>
        </p:nvSpPr>
        <p:spPr>
          <a:xfrm>
            <a:off x="801291" y="1234440"/>
            <a:ext cx="4439627" cy="3353115"/>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dirty="0"/>
              <a:t>To further expand the functionality of the Cyberinet, multiple optional expansion units contain a variety of other sensors and can be utilized through the same expansion port. These include:</a:t>
            </a:r>
          </a:p>
          <a:p>
            <a:pPr marL="457200" lvl="0" indent="-342900" defTabSz="457200">
              <a:lnSpc>
                <a:spcPct val="90000"/>
              </a:lnSpc>
              <a:spcBef>
                <a:spcPts val="1000"/>
              </a:spcBef>
              <a:buSzPct val="80000"/>
              <a:buFont typeface="Wingdings 3" charset="2"/>
              <a:buChar char=""/>
            </a:pPr>
            <a:r>
              <a:rPr lang="en-US" dirty="0"/>
              <a:t>Microphone</a:t>
            </a:r>
          </a:p>
          <a:p>
            <a:pPr marL="457200" lvl="0" indent="-342900" defTabSz="457200">
              <a:lnSpc>
                <a:spcPct val="90000"/>
              </a:lnSpc>
              <a:spcBef>
                <a:spcPts val="1000"/>
              </a:spcBef>
              <a:buSzPct val="80000"/>
              <a:buFont typeface="Wingdings 3" charset="2"/>
              <a:buChar char=""/>
            </a:pPr>
            <a:r>
              <a:rPr lang="en-US" dirty="0"/>
              <a:t>Finger pressure sensors</a:t>
            </a:r>
          </a:p>
          <a:p>
            <a:pPr marL="457200" lvl="0" indent="-342900" defTabSz="457200">
              <a:lnSpc>
                <a:spcPct val="90000"/>
              </a:lnSpc>
              <a:spcBef>
                <a:spcPts val="1000"/>
              </a:spcBef>
              <a:buSzPct val="80000"/>
              <a:buFont typeface="Wingdings 3" charset="2"/>
              <a:buChar char=""/>
            </a:pPr>
            <a:r>
              <a:rPr lang="en-US" dirty="0"/>
              <a:t>Secondary movement sensor</a:t>
            </a:r>
          </a:p>
          <a:p>
            <a:pPr marL="457200" lvl="0" indent="-342900" defTabSz="457200">
              <a:lnSpc>
                <a:spcPct val="90000"/>
              </a:lnSpc>
              <a:spcBef>
                <a:spcPts val="1000"/>
              </a:spcBef>
              <a:buSzPct val="80000"/>
              <a:buFont typeface="Wingdings 3" charset="2"/>
              <a:buChar char=""/>
            </a:pPr>
            <a:r>
              <a:rPr lang="en-US" dirty="0"/>
              <a:t>Speaker</a:t>
            </a:r>
          </a:p>
          <a:p>
            <a:pPr marL="0" lvl="0" indent="0" defTabSz="457200">
              <a:lnSpc>
                <a:spcPct val="90000"/>
              </a:lnSpc>
              <a:spcBef>
                <a:spcPts val="1000"/>
              </a:spcBef>
              <a:buSzPct val="80000"/>
              <a:buFont typeface="Wingdings 3" charset="2"/>
              <a:buChar char=""/>
            </a:pPr>
            <a:r>
              <a:rPr lang="en-US" dirty="0"/>
              <a:t>All of these are still in development, with the microphone closest to being functional.</a:t>
            </a:r>
          </a:p>
        </p:txBody>
      </p:sp>
      <p:sp>
        <p:nvSpPr>
          <p:cNvPr id="136" name="Freeform: Shape 135">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400816"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2" name="Google Shape;112;p21"/>
          <p:cNvSpPr txBox="1">
            <a:spLocks noGrp="1"/>
          </p:cNvSpPr>
          <p:nvPr>
            <p:ph type="title"/>
          </p:nvPr>
        </p:nvSpPr>
        <p:spPr>
          <a:xfrm>
            <a:off x="6011983" y="1234440"/>
            <a:ext cx="2642159" cy="3353115"/>
          </a:xfrm>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4200" b="0" i="0" kern="1200" dirty="0">
                <a:solidFill>
                  <a:srgbClr val="FFFFFF"/>
                </a:solidFill>
                <a:latin typeface="+mj-lt"/>
                <a:ea typeface="+mj-ea"/>
                <a:cs typeface="+mj-cs"/>
              </a:rPr>
              <a:t>Future Optional add-ons</a:t>
            </a:r>
            <a:endParaRPr lang="en-US" sz="4200" b="0" i="0" kern="1200">
              <a:solidFill>
                <a:srgbClr val="FFFFFF"/>
              </a:solidFill>
              <a:latin typeface="+mj-lt"/>
              <a:ea typeface="+mj-ea"/>
              <a:cs typeface="+mj-cs"/>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pic>
        <p:nvPicPr>
          <p:cNvPr id="185" name="Picture 184">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87" name="Picture 186">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89" name="Oval 188">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1" name="Picture 190">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3" name="Picture 192">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5" name="Rectangle 194">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7" name="Rectangle 196">
            <a:extLst>
              <a:ext uri="{FF2B5EF4-FFF2-40B4-BE49-F238E27FC236}">
                <a16:creationId xmlns:a16="http://schemas.microsoft.com/office/drawing/2014/main" id="{C72330AA-E11E-458E-8798-12C7F7738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99" name="Freeform 7">
            <a:extLst>
              <a:ext uri="{FF2B5EF4-FFF2-40B4-BE49-F238E27FC236}">
                <a16:creationId xmlns:a16="http://schemas.microsoft.com/office/drawing/2014/main" id="{A6BDC1B0-0C91-4230-BFEB-9C8ED19B9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1836"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chemeClr val="bg1">
                  <a:alpha val="20000"/>
                </a:schemeClr>
              </a:solidFill>
            </a:endParaRPr>
          </a:p>
        </p:txBody>
      </p:sp>
      <p:sp useBgFill="1">
        <p:nvSpPr>
          <p:cNvPr id="201" name="Freeform: Shape 200">
            <a:extLst>
              <a:ext uri="{FF2B5EF4-FFF2-40B4-BE49-F238E27FC236}">
                <a16:creationId xmlns:a16="http://schemas.microsoft.com/office/drawing/2014/main" id="{68E0A26E-4EA8-4E6C-97A2-7B6C1C13F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361118" y="360618"/>
            <a:ext cx="5143501" cy="4422264"/>
          </a:xfrm>
          <a:custGeom>
            <a:avLst/>
            <a:gdLst>
              <a:gd name="connsiteX0" fmla="*/ 6858001 w 6858001"/>
              <a:gd name="connsiteY0" fmla="*/ 1177 h 5896352"/>
              <a:gd name="connsiteX1" fmla="*/ 6858001 w 6858001"/>
              <a:gd name="connsiteY1" fmla="*/ 1344715 h 5896352"/>
              <a:gd name="connsiteX2" fmla="*/ 6858000 w 6858001"/>
              <a:gd name="connsiteY2" fmla="*/ 1344715 h 5896352"/>
              <a:gd name="connsiteX3" fmla="*/ 6858000 w 6858001"/>
              <a:gd name="connsiteY3" fmla="*/ 5896352 h 5896352"/>
              <a:gd name="connsiteX4" fmla="*/ 0 w 6858001"/>
              <a:gd name="connsiteY4" fmla="*/ 5896351 h 5896352"/>
              <a:gd name="connsiteX5" fmla="*/ 0 w 6858001"/>
              <a:gd name="connsiteY5" fmla="*/ 904459 h 5896352"/>
              <a:gd name="connsiteX6" fmla="*/ 1 w 6858001"/>
              <a:gd name="connsiteY6" fmla="*/ 904459 h 5896352"/>
              <a:gd name="connsiteX7" fmla="*/ 1 w 6858001"/>
              <a:gd name="connsiteY7" fmla="*/ 0 h 5896352"/>
              <a:gd name="connsiteX8" fmla="*/ 40463 w 6858001"/>
              <a:gd name="connsiteY8" fmla="*/ 5883 h 5896352"/>
              <a:gd name="connsiteX9" fmla="*/ 159107 w 6858001"/>
              <a:gd name="connsiteY9" fmla="*/ 23196 h 5896352"/>
              <a:gd name="connsiteX10" fmla="*/ 245518 w 6858001"/>
              <a:gd name="connsiteY10" fmla="*/ 35299 h 5896352"/>
              <a:gd name="connsiteX11" fmla="*/ 348388 w 6858001"/>
              <a:gd name="connsiteY11" fmla="*/ 48073 h 5896352"/>
              <a:gd name="connsiteX12" fmla="*/ 470460 w 6858001"/>
              <a:gd name="connsiteY12" fmla="*/ 63369 h 5896352"/>
              <a:gd name="connsiteX13" fmla="*/ 605563 w 6858001"/>
              <a:gd name="connsiteY13" fmla="*/ 79506 h 5896352"/>
              <a:gd name="connsiteX14" fmla="*/ 757810 w 6858001"/>
              <a:gd name="connsiteY14" fmla="*/ 96483 h 5896352"/>
              <a:gd name="connsiteX15" fmla="*/ 923774 w 6858001"/>
              <a:gd name="connsiteY15" fmla="*/ 114469 h 5896352"/>
              <a:gd name="connsiteX16" fmla="*/ 1104139 w 6858001"/>
              <a:gd name="connsiteY16" fmla="*/ 132454 h 5896352"/>
              <a:gd name="connsiteX17" fmla="*/ 1296163 w 6858001"/>
              <a:gd name="connsiteY17" fmla="*/ 150776 h 5896352"/>
              <a:gd name="connsiteX18" fmla="*/ 1503275 w 6858001"/>
              <a:gd name="connsiteY18" fmla="*/ 167753 h 5896352"/>
              <a:gd name="connsiteX19" fmla="*/ 1719988 w 6858001"/>
              <a:gd name="connsiteY19" fmla="*/ 184058 h 5896352"/>
              <a:gd name="connsiteX20" fmla="*/ 1949045 w 6858001"/>
              <a:gd name="connsiteY20" fmla="*/ 198849 h 5896352"/>
              <a:gd name="connsiteX21" fmla="*/ 2187703 w 6858001"/>
              <a:gd name="connsiteY21" fmla="*/ 212969 h 5896352"/>
              <a:gd name="connsiteX22" fmla="*/ 2436649 w 6858001"/>
              <a:gd name="connsiteY22" fmla="*/ 226248 h 5896352"/>
              <a:gd name="connsiteX23" fmla="*/ 2564208 w 6858001"/>
              <a:gd name="connsiteY23" fmla="*/ 230955 h 5896352"/>
              <a:gd name="connsiteX24" fmla="*/ 2694509 w 6858001"/>
              <a:gd name="connsiteY24" fmla="*/ 236165 h 5896352"/>
              <a:gd name="connsiteX25" fmla="*/ 2826868 w 6858001"/>
              <a:gd name="connsiteY25" fmla="*/ 241040 h 5896352"/>
              <a:gd name="connsiteX26" fmla="*/ 2959914 w 6858001"/>
              <a:gd name="connsiteY26" fmla="*/ 244234 h 5896352"/>
              <a:gd name="connsiteX27" fmla="*/ 3095702 w 6858001"/>
              <a:gd name="connsiteY27" fmla="*/ 247091 h 5896352"/>
              <a:gd name="connsiteX28" fmla="*/ 3232862 w 6858001"/>
              <a:gd name="connsiteY28" fmla="*/ 250117 h 5896352"/>
              <a:gd name="connsiteX29" fmla="*/ 3372765 w 6858001"/>
              <a:gd name="connsiteY29" fmla="*/ 252134 h 5896352"/>
              <a:gd name="connsiteX30" fmla="*/ 3514040 w 6858001"/>
              <a:gd name="connsiteY30" fmla="*/ 252134 h 5896352"/>
              <a:gd name="connsiteX31" fmla="*/ 3656686 w 6858001"/>
              <a:gd name="connsiteY31" fmla="*/ 253142 h 5896352"/>
              <a:gd name="connsiteX32" fmla="*/ 3800704 w 6858001"/>
              <a:gd name="connsiteY32" fmla="*/ 252134 h 5896352"/>
              <a:gd name="connsiteX33" fmla="*/ 3946780 w 6858001"/>
              <a:gd name="connsiteY33" fmla="*/ 250117 h 5896352"/>
              <a:gd name="connsiteX34" fmla="*/ 4092855 w 6858001"/>
              <a:gd name="connsiteY34" fmla="*/ 248268 h 5896352"/>
              <a:gd name="connsiteX35" fmla="*/ 4240988 w 6858001"/>
              <a:gd name="connsiteY35" fmla="*/ 244234 h 5896352"/>
              <a:gd name="connsiteX36" fmla="*/ 4390492 w 6858001"/>
              <a:gd name="connsiteY36" fmla="*/ 240032 h 5896352"/>
              <a:gd name="connsiteX37" fmla="*/ 4539997 w 6858001"/>
              <a:gd name="connsiteY37" fmla="*/ 235157 h 5896352"/>
              <a:gd name="connsiteX38" fmla="*/ 4690873 w 6858001"/>
              <a:gd name="connsiteY38" fmla="*/ 228266 h 5896352"/>
              <a:gd name="connsiteX39" fmla="*/ 4843120 w 6858001"/>
              <a:gd name="connsiteY39" fmla="*/ 220029 h 5896352"/>
              <a:gd name="connsiteX40" fmla="*/ 4996054 w 6858001"/>
              <a:gd name="connsiteY40" fmla="*/ 212129 h 5896352"/>
              <a:gd name="connsiteX41" fmla="*/ 5148987 w 6858001"/>
              <a:gd name="connsiteY41" fmla="*/ 202044 h 5896352"/>
              <a:gd name="connsiteX42" fmla="*/ 5303978 w 6858001"/>
              <a:gd name="connsiteY42" fmla="*/ 189941 h 5896352"/>
              <a:gd name="connsiteX43" fmla="*/ 5456911 w 6858001"/>
              <a:gd name="connsiteY43" fmla="*/ 177839 h 5896352"/>
              <a:gd name="connsiteX44" fmla="*/ 5612588 w 6858001"/>
              <a:gd name="connsiteY44" fmla="*/ 163887 h 5896352"/>
              <a:gd name="connsiteX45" fmla="*/ 5768950 w 6858001"/>
              <a:gd name="connsiteY45" fmla="*/ 148591 h 5896352"/>
              <a:gd name="connsiteX46" fmla="*/ 5923255 w 6858001"/>
              <a:gd name="connsiteY46" fmla="*/ 132455 h 5896352"/>
              <a:gd name="connsiteX47" fmla="*/ 6079618 w 6858001"/>
              <a:gd name="connsiteY47" fmla="*/ 113629 h 5896352"/>
              <a:gd name="connsiteX48" fmla="*/ 6235294 w 6858001"/>
              <a:gd name="connsiteY48" fmla="*/ 93458 h 5896352"/>
              <a:gd name="connsiteX49" fmla="*/ 6391657 w 6858001"/>
              <a:gd name="connsiteY49" fmla="*/ 73455 h 5896352"/>
              <a:gd name="connsiteX50" fmla="*/ 6547333 w 6858001"/>
              <a:gd name="connsiteY50" fmla="*/ 50091 h 5896352"/>
              <a:gd name="connsiteX51" fmla="*/ 6702324 w 6858001"/>
              <a:gd name="connsiteY51" fmla="*/ 26222 h 58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896352">
                <a:moveTo>
                  <a:pt x="6858001" y="1177"/>
                </a:moveTo>
                <a:lnTo>
                  <a:pt x="6858001" y="1344715"/>
                </a:lnTo>
                <a:lnTo>
                  <a:pt x="6858000" y="1344715"/>
                </a:lnTo>
                <a:lnTo>
                  <a:pt x="6858000" y="5896352"/>
                </a:lnTo>
                <a:lnTo>
                  <a:pt x="0" y="5896351"/>
                </a:lnTo>
                <a:lnTo>
                  <a:pt x="0" y="904459"/>
                </a:lnTo>
                <a:lnTo>
                  <a:pt x="1" y="904459"/>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203" name="Rectangle 202">
            <a:extLst>
              <a:ext uri="{FF2B5EF4-FFF2-40B4-BE49-F238E27FC236}">
                <a16:creationId xmlns:a16="http://schemas.microsoft.com/office/drawing/2014/main" id="{C1841CC0-B7A9-4828-B82F-9C6B433BD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05" name="Group 204">
            <a:extLst>
              <a:ext uri="{FF2B5EF4-FFF2-40B4-BE49-F238E27FC236}">
                <a16:creationId xmlns:a16="http://schemas.microsoft.com/office/drawing/2014/main" id="{08E05919-D800-40FD-A3BD-4B9CC4078E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571309" cy="5143500"/>
            <a:chOff x="0" y="0"/>
            <a:chExt cx="11428412" cy="6858000"/>
          </a:xfrm>
        </p:grpSpPr>
        <p:pic>
          <p:nvPicPr>
            <p:cNvPr id="206" name="Picture 205">
              <a:extLst>
                <a:ext uri="{FF2B5EF4-FFF2-40B4-BE49-F238E27FC236}">
                  <a16:creationId xmlns:a16="http://schemas.microsoft.com/office/drawing/2014/main" id="{DE70C79C-8688-4786-8FCD-43A4B5D5B7D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7" name="Picture 206">
              <a:extLst>
                <a:ext uri="{FF2B5EF4-FFF2-40B4-BE49-F238E27FC236}">
                  <a16:creationId xmlns:a16="http://schemas.microsoft.com/office/drawing/2014/main" id="{9A6338A0-2BDA-4E79-A762-AAD8608C0C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08" name="Oval 207">
              <a:extLst>
                <a:ext uri="{FF2B5EF4-FFF2-40B4-BE49-F238E27FC236}">
                  <a16:creationId xmlns:a16="http://schemas.microsoft.com/office/drawing/2014/main" id="{B685624D-3645-4129-9FF6-0C59DBF23B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tx2">
                    <a:alpha val="7000"/>
                    <a:lumMod val="60000"/>
                    <a:lumOff val="40000"/>
                  </a:schemeClr>
                </a:gs>
                <a:gs pos="69000">
                  <a:schemeClr val="tx2">
                    <a:alpha val="0"/>
                    <a:lumMod val="60000"/>
                    <a:lumOff val="40000"/>
                  </a:schemeClr>
                </a:gs>
                <a:gs pos="36000">
                  <a:schemeClr val="tx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9" name="Picture 208">
              <a:extLst>
                <a:ext uri="{FF2B5EF4-FFF2-40B4-BE49-F238E27FC236}">
                  <a16:creationId xmlns:a16="http://schemas.microsoft.com/office/drawing/2014/main" id="{03F24C1B-E4C1-43E7-84B3-DD476F38366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0" name="Picture 209">
              <a:extLst>
                <a:ext uri="{FF2B5EF4-FFF2-40B4-BE49-F238E27FC236}">
                  <a16:creationId xmlns:a16="http://schemas.microsoft.com/office/drawing/2014/main" id="{8725CE5D-088A-4522-9817-4B485D6E7F8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grpSp>
      <p:sp>
        <p:nvSpPr>
          <p:cNvPr id="176" name="Google Shape;176;p32"/>
          <p:cNvSpPr txBox="1">
            <a:spLocks noGrp="1"/>
          </p:cNvSpPr>
          <p:nvPr>
            <p:ph type="title"/>
          </p:nvPr>
        </p:nvSpPr>
        <p:spPr>
          <a:xfrm>
            <a:off x="866216" y="1085850"/>
            <a:ext cx="3564299"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b="0" i="0" kern="1200">
                <a:solidFill>
                  <a:srgbClr val="EBEBEB"/>
                </a:solidFill>
                <a:latin typeface="+mj-lt"/>
                <a:ea typeface="+mj-ea"/>
                <a:cs typeface="+mj-cs"/>
              </a:rPr>
              <a:t>Music</a:t>
            </a:r>
          </a:p>
        </p:txBody>
      </p:sp>
      <p:sp>
        <p:nvSpPr>
          <p:cNvPr id="3" name="Slide Number Placeholder 2">
            <a:extLst>
              <a:ext uri="{FF2B5EF4-FFF2-40B4-BE49-F238E27FC236}">
                <a16:creationId xmlns:a16="http://schemas.microsoft.com/office/drawing/2014/main" id="{667AB44B-DD36-1CB6-C932-98CEDAFD16C8}"/>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15</a:t>
            </a:fld>
            <a:endParaRPr lang="en-US" sz="2800">
              <a:solidFill>
                <a:srgbClr val="FFFFFF"/>
              </a:solidFill>
            </a:endParaRPr>
          </a:p>
        </p:txBody>
      </p:sp>
      <p:pic>
        <p:nvPicPr>
          <p:cNvPr id="180" name="Graphic 179" descr="Music">
            <a:extLst>
              <a:ext uri="{FF2B5EF4-FFF2-40B4-BE49-F238E27FC236}">
                <a16:creationId xmlns:a16="http://schemas.microsoft.com/office/drawing/2014/main" id="{B3282C00-0AC8-4AF2-6423-EDD9C851A9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02515" y="1556161"/>
            <a:ext cx="2202627" cy="2202627"/>
          </a:xfrm>
          <a:prstGeom prst="rect">
            <a:avLst/>
          </a:prstGeom>
          <a:effectLst/>
        </p:spPr>
      </p:pic>
    </p:spTree>
    <p:extLst>
      <p:ext uri="{BB962C8B-B14F-4D97-AF65-F5344CB8AC3E}">
        <p14:creationId xmlns:p14="http://schemas.microsoft.com/office/powerpoint/2010/main" val="2574756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prism dir="d"/>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1" name="Picture 10">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3" name="Oval 12">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7" name="Picture 16">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 name="Rectangle 18">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8347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25" name="Freeform: Shape 24">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735AC0D7-1824-CBDE-67CB-3D6580C4F4D0}"/>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16</a:t>
            </a:fld>
            <a:endParaRPr lang="en-US" sz="2800" b="0" i="0" kern="1200">
              <a:solidFill>
                <a:srgbClr val="FFFFFF"/>
              </a:solidFill>
              <a:latin typeface="+mn-lt"/>
              <a:ea typeface="+mn-ea"/>
              <a:cs typeface="+mn-cs"/>
            </a:endParaRPr>
          </a:p>
        </p:txBody>
      </p:sp>
      <p:sp>
        <p:nvSpPr>
          <p:cNvPr id="2" name="Title 1">
            <a:extLst>
              <a:ext uri="{FF2B5EF4-FFF2-40B4-BE49-F238E27FC236}">
                <a16:creationId xmlns:a16="http://schemas.microsoft.com/office/drawing/2014/main" id="{762ACFA7-4799-F5A7-BFC3-3A02D9BE00E2}"/>
              </a:ext>
            </a:extLst>
          </p:cNvPr>
          <p:cNvSpPr>
            <a:spLocks noGrp="1"/>
          </p:cNvSpPr>
          <p:nvPr>
            <p:ph type="title"/>
          </p:nvPr>
        </p:nvSpPr>
        <p:spPr>
          <a:xfrm>
            <a:off x="489857" y="1234440"/>
            <a:ext cx="2642159" cy="3353115"/>
          </a:xfrm>
        </p:spPr>
        <p:txBody>
          <a:bodyPr vert="horz" lIns="91440" tIns="45720" rIns="91440" bIns="45720" rtlCol="0" anchor="t">
            <a:normAutofit/>
          </a:bodyPr>
          <a:lstStyle/>
          <a:p>
            <a:pPr algn="r" defTabSz="457200">
              <a:spcBef>
                <a:spcPct val="0"/>
              </a:spcBef>
            </a:pPr>
            <a:r>
              <a:rPr lang="en-US" sz="4200" b="0" i="1" kern="1200" dirty="0">
                <a:solidFill>
                  <a:srgbClr val="FFFFFF"/>
                </a:solidFill>
                <a:latin typeface="+mj-lt"/>
                <a:ea typeface="+mj-ea"/>
                <a:cs typeface="+mj-cs"/>
              </a:rPr>
              <a:t>Puzzle of a Park </a:t>
            </a:r>
            <a:r>
              <a:rPr lang="en-US" sz="4200" b="0" i="0" kern="1200" dirty="0">
                <a:solidFill>
                  <a:srgbClr val="FFFFFF"/>
                </a:solidFill>
                <a:latin typeface="+mj-lt"/>
                <a:ea typeface="+mj-ea"/>
                <a:cs typeface="+mj-cs"/>
              </a:rPr>
              <a:t>(2023)</a:t>
            </a:r>
          </a:p>
        </p:txBody>
      </p:sp>
      <p:sp>
        <p:nvSpPr>
          <p:cNvPr id="3" name="Text Placeholder 2">
            <a:extLst>
              <a:ext uri="{FF2B5EF4-FFF2-40B4-BE49-F238E27FC236}">
                <a16:creationId xmlns:a16="http://schemas.microsoft.com/office/drawing/2014/main" id="{AB2C9517-317E-1F17-C243-10DC361C8F19}"/>
              </a:ext>
            </a:extLst>
          </p:cNvPr>
          <p:cNvSpPr>
            <a:spLocks noGrp="1"/>
          </p:cNvSpPr>
          <p:nvPr>
            <p:ph type="body" idx="1"/>
          </p:nvPr>
        </p:nvSpPr>
        <p:spPr>
          <a:xfrm>
            <a:off x="3903081" y="1234440"/>
            <a:ext cx="4439628" cy="3353115"/>
          </a:xfrm>
        </p:spPr>
        <p:txBody>
          <a:bodyPr vert="horz" lIns="91440" tIns="45720" rIns="91440" bIns="45720" rtlCol="0">
            <a:normAutofit/>
          </a:bodyPr>
          <a:lstStyle/>
          <a:p>
            <a:pPr defTabSz="457200">
              <a:spcBef>
                <a:spcPts val="1000"/>
              </a:spcBef>
              <a:buSzPct val="80000"/>
              <a:buFont typeface="Wingdings 3" charset="2"/>
              <a:buChar char=""/>
            </a:pPr>
            <a:r>
              <a:rPr lang="en-US" dirty="0"/>
              <a:t>Written to utilize the optional button add-on.</a:t>
            </a:r>
          </a:p>
          <a:p>
            <a:pPr defTabSz="457200">
              <a:spcBef>
                <a:spcPts val="1000"/>
              </a:spcBef>
              <a:buSzPct val="80000"/>
              <a:buFont typeface="Wingdings 3" charset="2"/>
              <a:buChar char=""/>
            </a:pPr>
            <a:r>
              <a:rPr lang="en-US" dirty="0"/>
              <a:t>Performer triggers the on-stage microphone &amp; playback of recordings with a single button.</a:t>
            </a:r>
          </a:p>
          <a:p>
            <a:pPr defTabSz="457200">
              <a:spcBef>
                <a:spcPts val="1000"/>
              </a:spcBef>
              <a:buSzPct val="80000"/>
              <a:buFont typeface="Wingdings 3" charset="2"/>
              <a:buChar char=""/>
            </a:pPr>
            <a:r>
              <a:rPr lang="en-US" dirty="0"/>
              <a:t>Functions similarly to a loop pedal.</a:t>
            </a:r>
          </a:p>
          <a:p>
            <a:pPr lvl="1" defTabSz="457200">
              <a:spcBef>
                <a:spcPts val="1000"/>
              </a:spcBef>
              <a:buSzPct val="80000"/>
              <a:buFont typeface="Wingdings 3" charset="2"/>
              <a:buChar char=""/>
            </a:pPr>
            <a:r>
              <a:rPr lang="en-US" dirty="0"/>
              <a:t>Allows performer to multi-track and harmonize with themselves.</a:t>
            </a:r>
          </a:p>
        </p:txBody>
      </p:sp>
    </p:spTree>
    <p:extLst>
      <p:ext uri="{BB962C8B-B14F-4D97-AF65-F5344CB8AC3E}">
        <p14:creationId xmlns:p14="http://schemas.microsoft.com/office/powerpoint/2010/main" val="3191590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i="1" dirty="0"/>
              <a:t>Puzzle of a Park </a:t>
            </a:r>
            <a:r>
              <a:rPr lang="en" dirty="0"/>
              <a:t>opening page</a:t>
            </a:r>
            <a:endParaRPr dirty="0"/>
          </a:p>
        </p:txBody>
      </p:sp>
      <p:sp>
        <p:nvSpPr>
          <p:cNvPr id="3" name="Slide Number Placeholder 2">
            <a:extLst>
              <a:ext uri="{FF2B5EF4-FFF2-40B4-BE49-F238E27FC236}">
                <a16:creationId xmlns:a16="http://schemas.microsoft.com/office/drawing/2014/main" id="{0114AA9F-D497-842D-DB4C-0CC91CE5340A}"/>
              </a:ext>
            </a:extLst>
          </p:cNvPr>
          <p:cNvSpPr>
            <a:spLocks noGrp="1"/>
          </p:cNvSpPr>
          <p:nvPr>
            <p:ph type="sldNum" idx="12"/>
          </p:nvPr>
        </p:nvSpPr>
        <p:spPr>
          <a:xfrm>
            <a:off x="7724791" y="428738"/>
            <a:ext cx="647421" cy="393600"/>
          </a:xfrm>
        </p:spPr>
        <p:txBody>
          <a:bodyPr>
            <a:noAutofit/>
          </a:bodyPr>
          <a:lstStyle/>
          <a:p>
            <a:pPr marL="0" lvl="0" indent="0" algn="r" rtl="0">
              <a:spcBef>
                <a:spcPts val="0"/>
              </a:spcBef>
              <a:spcAft>
                <a:spcPts val="0"/>
              </a:spcAft>
              <a:buNone/>
            </a:pPr>
            <a:fld id="{00000000-1234-1234-1234-123412341234}" type="slidenum">
              <a:rPr lang="en" sz="2800" smtClean="0"/>
              <a:t>17</a:t>
            </a:fld>
            <a:endParaRPr lang="en" sz="2800" dirty="0"/>
          </a:p>
        </p:txBody>
      </p:sp>
      <p:sp>
        <p:nvSpPr>
          <p:cNvPr id="2" name="TextBox 1">
            <a:extLst>
              <a:ext uri="{FF2B5EF4-FFF2-40B4-BE49-F238E27FC236}">
                <a16:creationId xmlns:a16="http://schemas.microsoft.com/office/drawing/2014/main" id="{7EAA45E5-064D-C559-BF0B-EAF1D6E4A151}"/>
              </a:ext>
            </a:extLst>
          </p:cNvPr>
          <p:cNvSpPr txBox="1"/>
          <p:nvPr/>
        </p:nvSpPr>
        <p:spPr>
          <a:xfrm>
            <a:off x="311700" y="453006"/>
            <a:ext cx="3053593" cy="369332"/>
          </a:xfrm>
          <a:prstGeom prst="rect">
            <a:avLst/>
          </a:prstGeom>
          <a:noFill/>
        </p:spPr>
        <p:txBody>
          <a:bodyPr wrap="square" rtlCol="0">
            <a:spAutoFit/>
          </a:bodyPr>
          <a:lstStyle/>
          <a:p>
            <a:r>
              <a:rPr lang="en-US" dirty="0"/>
              <a:t>Adam Cope- Cyberinet</a:t>
            </a:r>
          </a:p>
        </p:txBody>
      </p:sp>
      <p:pic>
        <p:nvPicPr>
          <p:cNvPr id="5" name="Picture 4" descr="A picture containing diagram&#10;&#10;Description automatically generated">
            <a:extLst>
              <a:ext uri="{FF2B5EF4-FFF2-40B4-BE49-F238E27FC236}">
                <a16:creationId xmlns:a16="http://schemas.microsoft.com/office/drawing/2014/main" id="{8FD5DE8F-F3C5-A3BC-3B4C-FA440E2794A5}"/>
              </a:ext>
            </a:extLst>
          </p:cNvPr>
          <p:cNvPicPr>
            <a:picLocks noChangeAspect="1"/>
          </p:cNvPicPr>
          <p:nvPr/>
        </p:nvPicPr>
        <p:blipFill>
          <a:blip r:embed="rId3"/>
          <a:stretch>
            <a:fillRect/>
          </a:stretch>
        </p:blipFill>
        <p:spPr>
          <a:xfrm>
            <a:off x="3435547" y="0"/>
            <a:ext cx="4218991" cy="5143500"/>
          </a:xfrm>
          <a:prstGeom prst="rect">
            <a:avLst/>
          </a:prstGeom>
        </p:spPr>
      </p:pic>
    </p:spTree>
    <p:extLst>
      <p:ext uri="{BB962C8B-B14F-4D97-AF65-F5344CB8AC3E}">
        <p14:creationId xmlns:p14="http://schemas.microsoft.com/office/powerpoint/2010/main" val="2020380451"/>
      </p:ext>
    </p:extLst>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7"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28"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29"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0"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31"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32"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33" name="Rectangle 20">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4" descr="A desk with technical drawings, pencil and tools">
            <a:extLst>
              <a:ext uri="{FF2B5EF4-FFF2-40B4-BE49-F238E27FC236}">
                <a16:creationId xmlns:a16="http://schemas.microsoft.com/office/drawing/2014/main" id="{97859721-E576-882F-969C-08F1D1A3EE90}"/>
              </a:ext>
            </a:extLst>
          </p:cNvPr>
          <p:cNvPicPr>
            <a:picLocks noChangeAspect="1"/>
          </p:cNvPicPr>
          <p:nvPr/>
        </p:nvPicPr>
        <p:blipFill rotWithShape="1">
          <a:blip r:embed="rId6">
            <a:alphaModFix amt="40000"/>
          </a:blip>
          <a:srcRect t="5282" b="10449"/>
          <a:stretch/>
        </p:blipFill>
        <p:spPr>
          <a:xfrm>
            <a:off x="20" y="10"/>
            <a:ext cx="9143980" cy="5143490"/>
          </a:xfrm>
          <a:prstGeom prst="rect">
            <a:avLst/>
          </a:prstGeom>
        </p:spPr>
      </p:pic>
      <p:sp>
        <p:nvSpPr>
          <p:cNvPr id="2" name="Title 1">
            <a:extLst>
              <a:ext uri="{FF2B5EF4-FFF2-40B4-BE49-F238E27FC236}">
                <a16:creationId xmlns:a16="http://schemas.microsoft.com/office/drawing/2014/main" id="{BA4268A6-0525-8436-09AC-5DFFAF88FBAB}"/>
              </a:ext>
            </a:extLst>
          </p:cNvPr>
          <p:cNvSpPr>
            <a:spLocks noGrp="1"/>
          </p:cNvSpPr>
          <p:nvPr>
            <p:ph type="title"/>
          </p:nvPr>
        </p:nvSpPr>
        <p:spPr>
          <a:xfrm>
            <a:off x="866216" y="1085850"/>
            <a:ext cx="6619243" cy="2497185"/>
          </a:xfrm>
        </p:spPr>
        <p:txBody>
          <a:bodyPr vert="horz" lIns="91440" tIns="45720" rIns="91440" bIns="45720" rtlCol="0" anchor="b">
            <a:normAutofit/>
          </a:bodyPr>
          <a:lstStyle/>
          <a:p>
            <a:pPr algn="l" defTabSz="457200">
              <a:spcBef>
                <a:spcPct val="0"/>
              </a:spcBef>
            </a:pPr>
            <a:r>
              <a:rPr lang="en-US" sz="7200" dirty="0">
                <a:solidFill>
                  <a:schemeClr val="tx1"/>
                </a:solidFill>
              </a:rPr>
              <a:t>Assembling the Units</a:t>
            </a:r>
          </a:p>
        </p:txBody>
      </p:sp>
      <p:sp>
        <p:nvSpPr>
          <p:cNvPr id="3" name="Slide Number Placeholder 2">
            <a:extLst>
              <a:ext uri="{FF2B5EF4-FFF2-40B4-BE49-F238E27FC236}">
                <a16:creationId xmlns:a16="http://schemas.microsoft.com/office/drawing/2014/main" id="{73A912ED-5C25-F18D-BC33-CE1776C8E23B}"/>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chemeClr val="tx1"/>
                </a:solidFill>
              </a:rPr>
              <a:pPr lvl="0" indent="0" defTabSz="914400">
                <a:lnSpc>
                  <a:spcPct val="90000"/>
                </a:lnSpc>
                <a:spcBef>
                  <a:spcPts val="0"/>
                </a:spcBef>
                <a:spcAft>
                  <a:spcPts val="600"/>
                </a:spcAft>
                <a:buNone/>
              </a:pPr>
              <a:t>18</a:t>
            </a:fld>
            <a:endParaRPr lang="en-US" sz="2800" dirty="0">
              <a:solidFill>
                <a:schemeClr val="tx1"/>
              </a:solidFill>
            </a:endParaRPr>
          </a:p>
        </p:txBody>
      </p:sp>
    </p:spTree>
    <p:extLst>
      <p:ext uri="{BB962C8B-B14F-4D97-AF65-F5344CB8AC3E}">
        <p14:creationId xmlns:p14="http://schemas.microsoft.com/office/powerpoint/2010/main" val="913695118"/>
      </p:ext>
    </p:extLst>
  </p:cSld>
  <p:clrMapOvr>
    <a:masterClrMapping/>
  </p:clrMapOvr>
  <mc:AlternateContent xmlns:mc="http://schemas.openxmlformats.org/markup-compatibility/2006" xmlns:p14="http://schemas.microsoft.com/office/powerpoint/2010/main">
    <mc:Choice Requires="p14">
      <p:transition spd="slow" p14:dur="2000">
        <p14:prism/>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9"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1"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5"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7"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59EC6FFF-3949-4638-A265-B1515909B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06EEEC-460A-700F-E90D-4188AF0DD227}"/>
              </a:ext>
            </a:extLst>
          </p:cNvPr>
          <p:cNvSpPr>
            <a:spLocks noGrp="1"/>
          </p:cNvSpPr>
          <p:nvPr>
            <p:ph type="title"/>
          </p:nvPr>
        </p:nvSpPr>
        <p:spPr>
          <a:xfrm>
            <a:off x="741520" y="797562"/>
            <a:ext cx="4525805" cy="3608797"/>
          </a:xfrm>
        </p:spPr>
        <p:txBody>
          <a:bodyPr vert="horz" lIns="91440" tIns="45720" rIns="91440" bIns="45720" rtlCol="0" anchor="ctr">
            <a:normAutofit/>
          </a:bodyPr>
          <a:lstStyle/>
          <a:p>
            <a:pPr algn="r" defTabSz="457200">
              <a:lnSpc>
                <a:spcPct val="90000"/>
              </a:lnSpc>
              <a:spcBef>
                <a:spcPct val="0"/>
              </a:spcBef>
            </a:pPr>
            <a:r>
              <a:rPr lang="en-US" sz="2400" b="0" i="0" kern="1200" dirty="0">
                <a:solidFill>
                  <a:schemeClr val="tx2"/>
                </a:solidFill>
                <a:latin typeface="+mj-lt"/>
                <a:ea typeface="+mj-ea"/>
                <a:cs typeface="+mj-cs"/>
              </a:rPr>
              <a:t>The main event will begin soon.</a:t>
            </a:r>
            <a:br>
              <a:rPr lang="en-US" sz="2400" b="0" i="0" kern="1200" dirty="0">
                <a:solidFill>
                  <a:schemeClr val="tx2"/>
                </a:solidFill>
                <a:latin typeface="+mj-lt"/>
                <a:ea typeface="+mj-ea"/>
                <a:cs typeface="+mj-cs"/>
              </a:rPr>
            </a:br>
            <a:br>
              <a:rPr lang="en-US" sz="2400" b="0" i="0" kern="1200" dirty="0">
                <a:solidFill>
                  <a:schemeClr val="tx2"/>
                </a:solidFill>
                <a:latin typeface="+mj-lt"/>
                <a:ea typeface="+mj-ea"/>
                <a:cs typeface="+mj-cs"/>
              </a:rPr>
            </a:br>
            <a:r>
              <a:rPr lang="en-US" sz="2400" b="0" i="0" kern="1200" dirty="0">
                <a:solidFill>
                  <a:schemeClr val="tx2"/>
                </a:solidFill>
                <a:latin typeface="+mj-lt"/>
                <a:ea typeface="+mj-ea"/>
                <a:cs typeface="+mj-cs"/>
              </a:rPr>
              <a:t>Please take your seat.</a:t>
            </a:r>
            <a:br>
              <a:rPr lang="en-US" sz="2400" b="0" i="0" kern="1200" dirty="0">
                <a:solidFill>
                  <a:schemeClr val="tx2"/>
                </a:solidFill>
                <a:latin typeface="+mj-lt"/>
                <a:ea typeface="+mj-ea"/>
                <a:cs typeface="+mj-cs"/>
              </a:rPr>
            </a:br>
            <a:br>
              <a:rPr lang="en-US" sz="2400" b="0" i="0" kern="1200" dirty="0">
                <a:solidFill>
                  <a:schemeClr val="tx2"/>
                </a:solidFill>
                <a:latin typeface="+mj-lt"/>
                <a:ea typeface="+mj-ea"/>
                <a:cs typeface="+mj-cs"/>
              </a:rPr>
            </a:br>
            <a:r>
              <a:rPr lang="en-US" sz="2400" b="0" i="0" kern="1200" dirty="0">
                <a:solidFill>
                  <a:schemeClr val="tx2"/>
                </a:solidFill>
                <a:latin typeface="+mj-lt"/>
                <a:ea typeface="+mj-ea"/>
                <a:cs typeface="+mj-cs"/>
              </a:rPr>
              <a:t>Access the event program and music scores with this </a:t>
            </a:r>
            <a:br>
              <a:rPr lang="en-US" sz="2400" b="0" i="0" kern="1200" dirty="0">
                <a:solidFill>
                  <a:schemeClr val="tx2"/>
                </a:solidFill>
                <a:latin typeface="+mj-lt"/>
                <a:ea typeface="+mj-ea"/>
                <a:cs typeface="+mj-cs"/>
              </a:rPr>
            </a:br>
            <a:r>
              <a:rPr lang="en-US" sz="2400" b="0" i="0" kern="1200" dirty="0">
                <a:solidFill>
                  <a:schemeClr val="tx2"/>
                </a:solidFill>
                <a:latin typeface="+mj-lt"/>
                <a:ea typeface="+mj-ea"/>
                <a:cs typeface="+mj-cs"/>
              </a:rPr>
              <a:t>QR code =&gt;</a:t>
            </a:r>
            <a:br>
              <a:rPr lang="en-US" sz="2400" b="0" i="0" kern="1200" dirty="0">
                <a:solidFill>
                  <a:schemeClr val="tx2"/>
                </a:solidFill>
                <a:latin typeface="+mj-lt"/>
                <a:ea typeface="+mj-ea"/>
                <a:cs typeface="+mj-cs"/>
              </a:rPr>
            </a:br>
            <a:br>
              <a:rPr lang="en-US" sz="2400" b="0" i="0" kern="1200" dirty="0">
                <a:solidFill>
                  <a:schemeClr val="tx2"/>
                </a:solidFill>
                <a:latin typeface="+mj-lt"/>
                <a:ea typeface="+mj-ea"/>
                <a:cs typeface="+mj-cs"/>
              </a:rPr>
            </a:br>
            <a:endParaRPr lang="en-US" sz="2400" b="0" i="0" kern="1200" dirty="0">
              <a:solidFill>
                <a:schemeClr val="tx2"/>
              </a:solidFill>
              <a:latin typeface="+mj-lt"/>
              <a:ea typeface="+mj-ea"/>
              <a:cs typeface="+mj-cs"/>
            </a:endParaRPr>
          </a:p>
        </p:txBody>
      </p:sp>
      <p:sp>
        <p:nvSpPr>
          <p:cNvPr id="21" name="Rectangle 20">
            <a:extLst>
              <a:ext uri="{FF2B5EF4-FFF2-40B4-BE49-F238E27FC236}">
                <a16:creationId xmlns:a16="http://schemas.microsoft.com/office/drawing/2014/main" id="{8C05BC5F-3118-49D0-B18C-5D9CC922C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0549" y="0"/>
            <a:ext cx="2411730" cy="51435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A4B1E59-3C8A-453C-B841-6AB3B0CF7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5008" y="0"/>
            <a:ext cx="1078992" cy="5143500"/>
          </a:xfrm>
          <a:prstGeom prst="rect">
            <a:avLst/>
          </a:prstGeom>
          <a:solidFill>
            <a:schemeClr val="bg2">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pic>
        <p:nvPicPr>
          <p:cNvPr id="4" name="Picture 3" descr="Qr code">
            <a:extLst>
              <a:ext uri="{FF2B5EF4-FFF2-40B4-BE49-F238E27FC236}">
                <a16:creationId xmlns:a16="http://schemas.microsoft.com/office/drawing/2014/main" id="{3F3ED756-024F-2243-AF3E-2E6B1898CFBB}"/>
              </a:ext>
            </a:extLst>
          </p:cNvPr>
          <p:cNvPicPr>
            <a:picLocks noChangeAspect="1"/>
          </p:cNvPicPr>
          <p:nvPr/>
        </p:nvPicPr>
        <p:blipFill>
          <a:blip r:embed="rId6"/>
          <a:stretch>
            <a:fillRect/>
          </a:stretch>
        </p:blipFill>
        <p:spPr>
          <a:xfrm>
            <a:off x="5945770" y="1257300"/>
            <a:ext cx="2857500" cy="2857500"/>
          </a:xfrm>
          <a:prstGeom prst="rect">
            <a:avLst/>
          </a:prstGeom>
        </p:spPr>
      </p:pic>
    </p:spTree>
    <p:extLst>
      <p:ext uri="{BB962C8B-B14F-4D97-AF65-F5344CB8AC3E}">
        <p14:creationId xmlns:p14="http://schemas.microsoft.com/office/powerpoint/2010/main" val="1339137142"/>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530DCFF-08F5-434A-A0D5-F3E89407A61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8" name="Picture 17">
            <a:extLst>
              <a:ext uri="{FF2B5EF4-FFF2-40B4-BE49-F238E27FC236}">
                <a16:creationId xmlns:a16="http://schemas.microsoft.com/office/drawing/2014/main" id="{24011A3A-9884-40BF-94F6-0625A0ADD3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20" name="Oval 19">
            <a:extLst>
              <a:ext uri="{FF2B5EF4-FFF2-40B4-BE49-F238E27FC236}">
                <a16:creationId xmlns:a16="http://schemas.microsoft.com/office/drawing/2014/main" id="{D6573690-978D-48A4-8645-0E01F8211B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2" name="Picture 21">
            <a:extLst>
              <a:ext uri="{FF2B5EF4-FFF2-40B4-BE49-F238E27FC236}">
                <a16:creationId xmlns:a16="http://schemas.microsoft.com/office/drawing/2014/main" id="{D4B84446-184D-45CE-9532-48179EAE58C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4" name="Picture 23">
            <a:extLst>
              <a:ext uri="{FF2B5EF4-FFF2-40B4-BE49-F238E27FC236}">
                <a16:creationId xmlns:a16="http://schemas.microsoft.com/office/drawing/2014/main" id="{C9229660-8639-44E7-B486-7436516E6B6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6" name="Rectangle 25">
            <a:extLst>
              <a:ext uri="{FF2B5EF4-FFF2-40B4-BE49-F238E27FC236}">
                <a16:creationId xmlns:a16="http://schemas.microsoft.com/office/drawing/2014/main" id="{858084FA-40DB-44FC-94DA-93AA71CD6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7649DFB-9609-7D74-8B2D-E42E578996BD}"/>
              </a:ext>
            </a:extLst>
          </p:cNvPr>
          <p:cNvSpPr>
            <a:spLocks noGrp="1"/>
          </p:cNvSpPr>
          <p:nvPr>
            <p:ph type="title"/>
          </p:nvPr>
        </p:nvSpPr>
        <p:spPr>
          <a:xfrm>
            <a:off x="484583" y="457200"/>
            <a:ext cx="2494298" cy="1256982"/>
          </a:xfrm>
        </p:spPr>
        <p:txBody>
          <a:bodyPr vert="horz" lIns="91440" tIns="45720" rIns="91440" bIns="45720" rtlCol="0" anchor="t">
            <a:normAutofit/>
          </a:bodyPr>
          <a:lstStyle/>
          <a:p>
            <a:pPr defTabSz="457200">
              <a:lnSpc>
                <a:spcPct val="90000"/>
              </a:lnSpc>
              <a:spcBef>
                <a:spcPct val="0"/>
              </a:spcBef>
            </a:pPr>
            <a:r>
              <a:rPr lang="en-US" sz="3300"/>
              <a:t>Assembling the Unit</a:t>
            </a:r>
          </a:p>
        </p:txBody>
      </p:sp>
      <p:pic>
        <p:nvPicPr>
          <p:cNvPr id="8" name="Google Shape;98;p19">
            <a:extLst>
              <a:ext uri="{FF2B5EF4-FFF2-40B4-BE49-F238E27FC236}">
                <a16:creationId xmlns:a16="http://schemas.microsoft.com/office/drawing/2014/main" id="{B1C9B2C5-C68E-7967-D6F1-0C79D494E2B5}"/>
              </a:ext>
              <a:ext uri="{C183D7F6-B498-43B3-948B-1728B52AA6E4}">
                <adec:decorative xmlns:adec="http://schemas.microsoft.com/office/drawing/2017/decorative" val="1"/>
              </a:ext>
            </a:extLst>
          </p:cNvPr>
          <p:cNvPicPr preferRelativeResize="0"/>
          <p:nvPr/>
        </p:nvPicPr>
        <p:blipFill rotWithShape="1">
          <a:blip r:embed="rId8"/>
          <a:srcRect l="10504" r="12221" b="4"/>
          <a:stretch/>
        </p:blipFill>
        <p:spPr>
          <a:xfrm rot="16200000">
            <a:off x="3701436" y="215995"/>
            <a:ext cx="2074369" cy="2556778"/>
          </a:xfrm>
          <a:prstGeom prst="rect">
            <a:avLst/>
          </a:prstGeom>
          <a:noFill/>
          <a:effectLst>
            <a:outerShdw blurRad="50800" dist="38100" dir="5400000" algn="t" rotWithShape="0">
              <a:prstClr val="black">
                <a:alpha val="43000"/>
              </a:prstClr>
            </a:outerShdw>
          </a:effectLst>
        </p:spPr>
      </p:pic>
      <p:pic>
        <p:nvPicPr>
          <p:cNvPr id="7" name="Picture 6">
            <a:extLst>
              <a:ext uri="{FF2B5EF4-FFF2-40B4-BE49-F238E27FC236}">
                <a16:creationId xmlns:a16="http://schemas.microsoft.com/office/drawing/2014/main" id="{5E92CE42-D969-7CCF-96E4-E406149746FF}"/>
              </a:ext>
            </a:extLst>
          </p:cNvPr>
          <p:cNvPicPr>
            <a:picLocks noChangeAspect="1"/>
          </p:cNvPicPr>
          <p:nvPr/>
        </p:nvPicPr>
        <p:blipFill rotWithShape="1">
          <a:blip r:embed="rId9"/>
          <a:srcRect r="7564" b="-2"/>
          <a:stretch/>
        </p:blipFill>
        <p:spPr>
          <a:xfrm>
            <a:off x="6101446" y="457201"/>
            <a:ext cx="2556778" cy="2074544"/>
          </a:xfrm>
          <a:prstGeom prst="rect">
            <a:avLst/>
          </a:prstGeom>
          <a:effectLst>
            <a:outerShdw blurRad="50800" dist="38100" dir="5400000" algn="t" rotWithShape="0">
              <a:prstClr val="black">
                <a:alpha val="43000"/>
              </a:prstClr>
            </a:outerShdw>
          </a:effectLst>
        </p:spPr>
      </p:pic>
      <p:sp>
        <p:nvSpPr>
          <p:cNvPr id="28" name="Rectangle 27">
            <a:extLst>
              <a:ext uri="{FF2B5EF4-FFF2-40B4-BE49-F238E27FC236}">
                <a16:creationId xmlns:a16="http://schemas.microsoft.com/office/drawing/2014/main" id="{6B41991E-FEAE-49BB-BDDD-80639BB61C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91B5785E-B1A4-8ECE-8127-89752E478ECA}"/>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19</a:t>
            </a:fld>
            <a:endParaRPr lang="en-US" sz="2800"/>
          </a:p>
        </p:txBody>
      </p:sp>
      <p:pic>
        <p:nvPicPr>
          <p:cNvPr id="4" name="Picture 3" descr="A hand with a gold ring&#10;&#10;Description automatically generated with medium confidence">
            <a:extLst>
              <a:ext uri="{FF2B5EF4-FFF2-40B4-BE49-F238E27FC236}">
                <a16:creationId xmlns:a16="http://schemas.microsoft.com/office/drawing/2014/main" id="{D695684A-62E5-9D1B-2B36-F73E962E80D4}"/>
              </a:ext>
            </a:extLst>
          </p:cNvPr>
          <p:cNvPicPr>
            <a:picLocks noChangeAspect="1"/>
          </p:cNvPicPr>
          <p:nvPr/>
        </p:nvPicPr>
        <p:blipFill rotWithShape="1">
          <a:blip r:embed="rId10"/>
          <a:srcRect t="29849" r="5" b="9305"/>
          <a:stretch/>
        </p:blipFill>
        <p:spPr>
          <a:xfrm>
            <a:off x="3460233" y="2611755"/>
            <a:ext cx="2556777" cy="2074368"/>
          </a:xfrm>
          <a:prstGeom prst="rect">
            <a:avLst/>
          </a:prstGeom>
          <a:effectLst>
            <a:outerShdw blurRad="50800" dist="38100" dir="5400000" algn="t" rotWithShape="0">
              <a:prstClr val="black">
                <a:alpha val="43000"/>
              </a:prstClr>
            </a:outerShdw>
          </a:effectLst>
        </p:spPr>
      </p:pic>
      <p:pic>
        <p:nvPicPr>
          <p:cNvPr id="10" name="Picture 9" descr="A picture containing indoor&#10;&#10;Description automatically generated">
            <a:extLst>
              <a:ext uri="{FF2B5EF4-FFF2-40B4-BE49-F238E27FC236}">
                <a16:creationId xmlns:a16="http://schemas.microsoft.com/office/drawing/2014/main" id="{AD6135E6-48B5-0E53-5A49-F0C2B4D2C367}"/>
              </a:ext>
            </a:extLst>
          </p:cNvPr>
          <p:cNvPicPr>
            <a:picLocks noChangeAspect="1"/>
          </p:cNvPicPr>
          <p:nvPr/>
        </p:nvPicPr>
        <p:blipFill rotWithShape="1">
          <a:blip r:embed="rId11"/>
          <a:srcRect l="2492" r="5072" b="-2"/>
          <a:stretch/>
        </p:blipFill>
        <p:spPr>
          <a:xfrm>
            <a:off x="6101446" y="2611755"/>
            <a:ext cx="2556778" cy="2074543"/>
          </a:xfrm>
          <a:prstGeom prst="rect">
            <a:avLst/>
          </a:prstGeom>
          <a:effectLst>
            <a:outerShdw blurRad="50800" dist="38100" dir="5400000" algn="t" rotWithShape="0">
              <a:prstClr val="black">
                <a:alpha val="43000"/>
              </a:prstClr>
            </a:outerShdw>
          </a:effectLst>
        </p:spPr>
      </p:pic>
      <p:graphicFrame>
        <p:nvGraphicFramePr>
          <p:cNvPr id="12" name="Text Placeholder 2">
            <a:extLst>
              <a:ext uri="{FF2B5EF4-FFF2-40B4-BE49-F238E27FC236}">
                <a16:creationId xmlns:a16="http://schemas.microsoft.com/office/drawing/2014/main" id="{C7DE12C1-3174-2C7E-5B8D-C91935BAD1EA}"/>
              </a:ext>
            </a:extLst>
          </p:cNvPr>
          <p:cNvGraphicFramePr/>
          <p:nvPr>
            <p:extLst>
              <p:ext uri="{D42A27DB-BD31-4B8C-83A1-F6EECF244321}">
                <p14:modId xmlns:p14="http://schemas.microsoft.com/office/powerpoint/2010/main" val="2152137502"/>
              </p:ext>
            </p:extLst>
          </p:nvPr>
        </p:nvGraphicFramePr>
        <p:xfrm>
          <a:off x="484582" y="1545062"/>
          <a:ext cx="2715817" cy="314123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58868971"/>
      </p:ext>
    </p:extLst>
  </p:cSld>
  <p:clrMapOvr>
    <a:masterClrMapping/>
  </p:clrMapOvr>
  <mc:AlternateContent xmlns:mc="http://schemas.openxmlformats.org/markup-compatibility/2006" xmlns:p14="http://schemas.microsoft.com/office/powerpoint/2010/main">
    <mc:Choice Requires="p14">
      <p:transition spd="slow" p14:dur="2000">
        <p14:prism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t>Version 1 Final PCB Diagrams</a:t>
            </a:r>
            <a:endParaRPr dirty="0"/>
          </a:p>
        </p:txBody>
      </p:sp>
      <p:sp>
        <p:nvSpPr>
          <p:cNvPr id="3" name="Slide Number Placeholder 2">
            <a:extLst>
              <a:ext uri="{FF2B5EF4-FFF2-40B4-BE49-F238E27FC236}">
                <a16:creationId xmlns:a16="http://schemas.microsoft.com/office/drawing/2014/main" id="{C625888A-1B62-2D92-4FA7-3D08F6687E39}"/>
              </a:ext>
            </a:extLst>
          </p:cNvPr>
          <p:cNvSpPr>
            <a:spLocks noGrp="1"/>
          </p:cNvSpPr>
          <p:nvPr>
            <p:ph type="sldNum" idx="12"/>
          </p:nvPr>
        </p:nvSpPr>
        <p:spPr>
          <a:xfrm>
            <a:off x="7737213" y="324162"/>
            <a:ext cx="669367" cy="393600"/>
          </a:xfrm>
        </p:spPr>
        <p:txBody>
          <a:bodyPr>
            <a:noAutofit/>
          </a:bodyPr>
          <a:lstStyle/>
          <a:p>
            <a:pPr marL="0" lvl="0" indent="0" algn="r" rtl="0">
              <a:spcBef>
                <a:spcPts val="0"/>
              </a:spcBef>
              <a:spcAft>
                <a:spcPts val="0"/>
              </a:spcAft>
              <a:buNone/>
            </a:pPr>
            <a:fld id="{00000000-1234-1234-1234-123412341234}" type="slidenum">
              <a:rPr lang="en" sz="2800" smtClean="0"/>
              <a:t>20</a:t>
            </a:fld>
            <a:endParaRPr lang="en" sz="2800" dirty="0"/>
          </a:p>
        </p:txBody>
      </p:sp>
      <p:pic>
        <p:nvPicPr>
          <p:cNvPr id="4" name="Picture 3" descr="Graphical user interface, application, Word, Teams&#10;&#10;Description automatically generated">
            <a:extLst>
              <a:ext uri="{FF2B5EF4-FFF2-40B4-BE49-F238E27FC236}">
                <a16:creationId xmlns:a16="http://schemas.microsoft.com/office/drawing/2014/main" id="{89401659-1479-5F74-2B56-84B5B4AD2E2B}"/>
              </a:ext>
            </a:extLst>
          </p:cNvPr>
          <p:cNvPicPr>
            <a:picLocks noChangeAspect="1"/>
          </p:cNvPicPr>
          <p:nvPr/>
        </p:nvPicPr>
        <p:blipFill>
          <a:blip r:embed="rId3"/>
          <a:stretch>
            <a:fillRect/>
          </a:stretch>
        </p:blipFill>
        <p:spPr>
          <a:xfrm>
            <a:off x="88407" y="878959"/>
            <a:ext cx="7648806" cy="1616182"/>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DFFC90C1-C2CB-659F-00DE-D73CD979F1A3}"/>
              </a:ext>
            </a:extLst>
          </p:cNvPr>
          <p:cNvPicPr>
            <a:picLocks noChangeAspect="1"/>
          </p:cNvPicPr>
          <p:nvPr/>
        </p:nvPicPr>
        <p:blipFill>
          <a:blip r:embed="rId4"/>
          <a:stretch>
            <a:fillRect/>
          </a:stretch>
        </p:blipFill>
        <p:spPr>
          <a:xfrm>
            <a:off x="2773140" y="2948718"/>
            <a:ext cx="6288358" cy="1281857"/>
          </a:xfrm>
          <a:prstGeom prst="rect">
            <a:avLst/>
          </a:prstGeom>
        </p:spPr>
      </p:pic>
      <p:sp>
        <p:nvSpPr>
          <p:cNvPr id="7" name="TextBox 6">
            <a:extLst>
              <a:ext uri="{FF2B5EF4-FFF2-40B4-BE49-F238E27FC236}">
                <a16:creationId xmlns:a16="http://schemas.microsoft.com/office/drawing/2014/main" id="{CB477A8D-6984-BA9B-2F0A-FE5BF8B80FBF}"/>
              </a:ext>
            </a:extLst>
          </p:cNvPr>
          <p:cNvSpPr txBox="1"/>
          <p:nvPr/>
        </p:nvSpPr>
        <p:spPr>
          <a:xfrm>
            <a:off x="586164" y="520962"/>
            <a:ext cx="1533832" cy="369332"/>
          </a:xfrm>
          <a:prstGeom prst="rect">
            <a:avLst/>
          </a:prstGeom>
          <a:noFill/>
        </p:spPr>
        <p:txBody>
          <a:bodyPr wrap="square" rtlCol="0">
            <a:spAutoFit/>
          </a:bodyPr>
          <a:lstStyle/>
          <a:p>
            <a:r>
              <a:rPr lang="en-US" dirty="0"/>
              <a:t>Main Board</a:t>
            </a:r>
          </a:p>
        </p:txBody>
      </p:sp>
      <p:sp>
        <p:nvSpPr>
          <p:cNvPr id="8" name="TextBox 7">
            <a:extLst>
              <a:ext uri="{FF2B5EF4-FFF2-40B4-BE49-F238E27FC236}">
                <a16:creationId xmlns:a16="http://schemas.microsoft.com/office/drawing/2014/main" id="{09916BAA-850F-458A-8037-59E79123F0A5}"/>
              </a:ext>
            </a:extLst>
          </p:cNvPr>
          <p:cNvSpPr txBox="1"/>
          <p:nvPr/>
        </p:nvSpPr>
        <p:spPr>
          <a:xfrm>
            <a:off x="7009169" y="2605166"/>
            <a:ext cx="2125453" cy="369332"/>
          </a:xfrm>
          <a:prstGeom prst="rect">
            <a:avLst/>
          </a:prstGeom>
          <a:noFill/>
        </p:spPr>
        <p:txBody>
          <a:bodyPr wrap="square" rtlCol="0">
            <a:spAutoFit/>
          </a:bodyPr>
          <a:lstStyle/>
          <a:p>
            <a:r>
              <a:rPr lang="en-US" dirty="0"/>
              <a:t>Button Expansion</a:t>
            </a:r>
          </a:p>
        </p:txBody>
      </p:sp>
    </p:spTree>
    <p:extLst>
      <p:ext uri="{BB962C8B-B14F-4D97-AF65-F5344CB8AC3E}">
        <p14:creationId xmlns:p14="http://schemas.microsoft.com/office/powerpoint/2010/main" val="560663406"/>
      </p:ext>
    </p:extLst>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t>Version 1 with Button Board</a:t>
            </a:r>
            <a:endParaRPr dirty="0"/>
          </a:p>
        </p:txBody>
      </p:sp>
      <p:sp>
        <p:nvSpPr>
          <p:cNvPr id="3" name="Slide Number Placeholder 2">
            <a:extLst>
              <a:ext uri="{FF2B5EF4-FFF2-40B4-BE49-F238E27FC236}">
                <a16:creationId xmlns:a16="http://schemas.microsoft.com/office/drawing/2014/main" id="{C34C6229-268B-A100-16A9-FF3643C797E5}"/>
              </a:ext>
            </a:extLst>
          </p:cNvPr>
          <p:cNvSpPr>
            <a:spLocks noGrp="1"/>
          </p:cNvSpPr>
          <p:nvPr>
            <p:ph type="sldNum" idx="12"/>
          </p:nvPr>
        </p:nvSpPr>
        <p:spPr>
          <a:xfrm>
            <a:off x="7750661" y="391398"/>
            <a:ext cx="638329" cy="393600"/>
          </a:xfrm>
        </p:spPr>
        <p:txBody>
          <a:bodyPr>
            <a:noAutofit/>
          </a:bodyPr>
          <a:lstStyle/>
          <a:p>
            <a:pPr marL="0" lvl="0" indent="0" algn="r" rtl="0">
              <a:spcBef>
                <a:spcPts val="0"/>
              </a:spcBef>
              <a:spcAft>
                <a:spcPts val="0"/>
              </a:spcAft>
              <a:buNone/>
            </a:pPr>
            <a:fld id="{00000000-1234-1234-1234-123412341234}" type="slidenum">
              <a:rPr lang="en" sz="2800" smtClean="0"/>
              <a:t>21</a:t>
            </a:fld>
            <a:endParaRPr lang="en" sz="2800" dirty="0"/>
          </a:p>
        </p:txBody>
      </p:sp>
      <p:pic>
        <p:nvPicPr>
          <p:cNvPr id="4" name="Picture 3" descr="A picture containing text, indoor">
            <a:extLst>
              <a:ext uri="{FF2B5EF4-FFF2-40B4-BE49-F238E27FC236}">
                <a16:creationId xmlns:a16="http://schemas.microsoft.com/office/drawing/2014/main" id="{87FFAD44-3BBE-53A6-F74E-3C7A58936D5B}"/>
              </a:ext>
            </a:extLst>
          </p:cNvPr>
          <p:cNvPicPr>
            <a:picLocks noChangeAspect="1"/>
          </p:cNvPicPr>
          <p:nvPr/>
        </p:nvPicPr>
        <p:blipFill rotWithShape="1">
          <a:blip r:embed="rId3"/>
          <a:srcRect l="16602" t="18453" r="25751" b="15839"/>
          <a:stretch/>
        </p:blipFill>
        <p:spPr>
          <a:xfrm rot="5400000">
            <a:off x="6268123" y="1533159"/>
            <a:ext cx="2965077" cy="2534771"/>
          </a:xfrm>
          <a:prstGeom prst="rect">
            <a:avLst/>
          </a:prstGeom>
        </p:spPr>
      </p:pic>
      <p:pic>
        <p:nvPicPr>
          <p:cNvPr id="6" name="Picture 5" descr="A picture containing black&#10;&#10;Description automatically generated">
            <a:extLst>
              <a:ext uri="{FF2B5EF4-FFF2-40B4-BE49-F238E27FC236}">
                <a16:creationId xmlns:a16="http://schemas.microsoft.com/office/drawing/2014/main" id="{D956353B-F68F-D140-BF5B-3CBC257C770B}"/>
              </a:ext>
            </a:extLst>
          </p:cNvPr>
          <p:cNvPicPr>
            <a:picLocks noChangeAspect="1"/>
          </p:cNvPicPr>
          <p:nvPr/>
        </p:nvPicPr>
        <p:blipFill rotWithShape="1">
          <a:blip r:embed="rId4"/>
          <a:srcRect l="13440" t="37240" r="14733" b="33130"/>
          <a:stretch/>
        </p:blipFill>
        <p:spPr>
          <a:xfrm>
            <a:off x="3725874" y="125797"/>
            <a:ext cx="3694471" cy="1143001"/>
          </a:xfrm>
          <a:prstGeom prst="rect">
            <a:avLst/>
          </a:prstGeom>
        </p:spPr>
      </p:pic>
      <p:pic>
        <p:nvPicPr>
          <p:cNvPr id="5" name="Picture 4" descr="A black video game controller&#10;&#10;Description automatically generated with low confidence">
            <a:extLst>
              <a:ext uri="{FF2B5EF4-FFF2-40B4-BE49-F238E27FC236}">
                <a16:creationId xmlns:a16="http://schemas.microsoft.com/office/drawing/2014/main" id="{A6718154-02D5-1820-9630-40C39B5EB670}"/>
              </a:ext>
            </a:extLst>
          </p:cNvPr>
          <p:cNvPicPr>
            <a:picLocks noChangeAspect="1"/>
          </p:cNvPicPr>
          <p:nvPr/>
        </p:nvPicPr>
        <p:blipFill rotWithShape="1">
          <a:blip r:embed="rId5"/>
          <a:srcRect l="13700" t="12596" r="25625" b="13031"/>
          <a:stretch/>
        </p:blipFill>
        <p:spPr>
          <a:xfrm rot="5400000">
            <a:off x="316173" y="433718"/>
            <a:ext cx="3120820" cy="2869034"/>
          </a:xfrm>
          <a:prstGeom prst="rect">
            <a:avLst/>
          </a:prstGeom>
        </p:spPr>
      </p:pic>
      <p:pic>
        <p:nvPicPr>
          <p:cNvPr id="8" name="Picture 7" descr="A picture containing text, synthesizer&#10;&#10;Description automatically generated">
            <a:extLst>
              <a:ext uri="{FF2B5EF4-FFF2-40B4-BE49-F238E27FC236}">
                <a16:creationId xmlns:a16="http://schemas.microsoft.com/office/drawing/2014/main" id="{0B6E77D3-8C62-98A1-B338-344149E66979}"/>
              </a:ext>
            </a:extLst>
          </p:cNvPr>
          <p:cNvPicPr>
            <a:picLocks noChangeAspect="1"/>
          </p:cNvPicPr>
          <p:nvPr/>
        </p:nvPicPr>
        <p:blipFill>
          <a:blip r:embed="rId6"/>
          <a:stretch>
            <a:fillRect/>
          </a:stretch>
        </p:blipFill>
        <p:spPr>
          <a:xfrm>
            <a:off x="3483876" y="1369442"/>
            <a:ext cx="2349026" cy="1761769"/>
          </a:xfrm>
          <a:prstGeom prst="rect">
            <a:avLst/>
          </a:prstGeom>
        </p:spPr>
      </p:pic>
      <p:pic>
        <p:nvPicPr>
          <p:cNvPr id="10" name="Picture 9" descr="Graphical user interface&#10;&#10;Description automatically generated">
            <a:extLst>
              <a:ext uri="{FF2B5EF4-FFF2-40B4-BE49-F238E27FC236}">
                <a16:creationId xmlns:a16="http://schemas.microsoft.com/office/drawing/2014/main" id="{A46A3453-114D-6BBC-5D34-E0163F32FB51}"/>
              </a:ext>
            </a:extLst>
          </p:cNvPr>
          <p:cNvPicPr>
            <a:picLocks noChangeAspect="1"/>
          </p:cNvPicPr>
          <p:nvPr/>
        </p:nvPicPr>
        <p:blipFill rotWithShape="1">
          <a:blip r:embed="rId7"/>
          <a:srcRect l="24043" t="19650" r="26676" b="27787"/>
          <a:stretch/>
        </p:blipFill>
        <p:spPr>
          <a:xfrm>
            <a:off x="4381500" y="3231856"/>
            <a:ext cx="2015389" cy="161220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22"/>
        <p:cNvGrpSpPr/>
        <p:nvPr/>
      </p:nvGrpSpPr>
      <p:grpSpPr>
        <a:xfrm>
          <a:off x="0" y="0"/>
          <a:ext cx="0" cy="0"/>
          <a:chOff x="0" y="0"/>
          <a:chExt cx="0" cy="0"/>
        </a:xfrm>
      </p:grpSpPr>
      <p:pic>
        <p:nvPicPr>
          <p:cNvPr id="128" name="Picture 12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30" name="Picture 12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32" name="Oval 13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4" name="Picture 13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36" name="Picture 13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38" name="Rectangle 13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40" name="Rectangle 139">
            <a:extLst>
              <a:ext uri="{FF2B5EF4-FFF2-40B4-BE49-F238E27FC236}">
                <a16:creationId xmlns:a16="http://schemas.microsoft.com/office/drawing/2014/main" id="{E6A222EB-A81E-4238-B08D-AAB1828C8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E014676C-074B-475A-8346-9C901C86C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782FDBA8-2A4F-1069-A151-6FDA3EE6B939}"/>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22</a:t>
            </a:fld>
            <a:endParaRPr lang="en-US" sz="2800" b="0" i="0" kern="1200">
              <a:solidFill>
                <a:srgbClr val="FFFFFF"/>
              </a:solidFill>
              <a:latin typeface="+mn-lt"/>
              <a:ea typeface="+mn-ea"/>
              <a:cs typeface="+mn-cs"/>
            </a:endParaRPr>
          </a:p>
        </p:txBody>
      </p:sp>
      <p:cxnSp>
        <p:nvCxnSpPr>
          <p:cNvPr id="144" name="Straight Connector 143">
            <a:extLst>
              <a:ext uri="{FF2B5EF4-FFF2-40B4-BE49-F238E27FC236}">
                <a16:creationId xmlns:a16="http://schemas.microsoft.com/office/drawing/2014/main" id="{179C4C8E-197B-4679-AE96-B5147F971C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67515" y="1448239"/>
            <a:ext cx="0" cy="2400300"/>
          </a:xfrm>
          <a:prstGeom prst="line">
            <a:avLst/>
          </a:prstGeom>
          <a:ln w="15875" cap="sq">
            <a:solidFill>
              <a:schemeClr val="tx2">
                <a:alpha val="70000"/>
              </a:schemeClr>
            </a:solidFill>
            <a:miter lim="800000"/>
          </a:ln>
        </p:spPr>
        <p:style>
          <a:lnRef idx="1">
            <a:schemeClr val="accent1"/>
          </a:lnRef>
          <a:fillRef idx="0">
            <a:schemeClr val="accent1"/>
          </a:fillRef>
          <a:effectRef idx="0">
            <a:schemeClr val="accent1"/>
          </a:effectRef>
          <a:fontRef idx="minor">
            <a:schemeClr val="tx1"/>
          </a:fontRef>
        </p:style>
      </p:cxnSp>
      <p:sp>
        <p:nvSpPr>
          <p:cNvPr id="123" name="Google Shape;123;p23"/>
          <p:cNvSpPr txBox="1">
            <a:spLocks noGrp="1"/>
          </p:cNvSpPr>
          <p:nvPr>
            <p:ph type="title"/>
          </p:nvPr>
        </p:nvSpPr>
        <p:spPr>
          <a:xfrm>
            <a:off x="3490721" y="950218"/>
            <a:ext cx="5106271" cy="3396343"/>
          </a:xfrm>
          <a:prstGeom prst="rect">
            <a:avLst/>
          </a:prstGeom>
        </p:spPr>
        <p:txBody>
          <a:bodyPr spcFirstLastPara="1" vert="horz" lIns="91440" tIns="45720" rIns="91440" bIns="45720" rtlCol="0" anchor="ctr" anchorCtr="0">
            <a:normAutofit/>
          </a:bodyPr>
          <a:lstStyle/>
          <a:p>
            <a:pPr marL="0" lvl="0" indent="0" algn="l" defTabSz="457200">
              <a:spcBef>
                <a:spcPct val="0"/>
              </a:spcBef>
              <a:spcAft>
                <a:spcPts val="0"/>
              </a:spcAft>
            </a:pPr>
            <a:r>
              <a:rPr lang="en-US" sz="7200" b="0" i="0" kern="1200" dirty="0">
                <a:solidFill>
                  <a:schemeClr val="tx2"/>
                </a:solidFill>
                <a:latin typeface="+mj-lt"/>
                <a:ea typeface="+mj-ea"/>
                <a:cs typeface="+mj-cs"/>
              </a:rPr>
              <a:t>How the Cyberinet works</a:t>
            </a:r>
          </a:p>
        </p:txBody>
      </p:sp>
      <p:pic>
        <p:nvPicPr>
          <p:cNvPr id="2" name="Picture 1" descr="A black video game controller">
            <a:extLst>
              <a:ext uri="{FF2B5EF4-FFF2-40B4-BE49-F238E27FC236}">
                <a16:creationId xmlns:a16="http://schemas.microsoft.com/office/drawing/2014/main" id="{6DC8B24B-9FE0-845A-1820-3895DD8D8678}"/>
              </a:ext>
            </a:extLst>
          </p:cNvPr>
          <p:cNvPicPr>
            <a:picLocks noChangeAspect="1"/>
          </p:cNvPicPr>
          <p:nvPr/>
        </p:nvPicPr>
        <p:blipFill rotWithShape="1">
          <a:blip r:embed="rId8"/>
          <a:srcRect l="13700" t="12596" r="25625" b="13031"/>
          <a:stretch/>
        </p:blipFill>
        <p:spPr>
          <a:xfrm rot="5400000">
            <a:off x="73348" y="981948"/>
            <a:ext cx="3120820" cy="286903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prism/>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27"/>
        <p:cNvGrpSpPr/>
        <p:nvPr/>
      </p:nvGrpSpPr>
      <p:grpSpPr>
        <a:xfrm>
          <a:off x="0" y="0"/>
          <a:ext cx="0" cy="0"/>
          <a:chOff x="0" y="0"/>
          <a:chExt cx="0" cy="0"/>
        </a:xfrm>
      </p:grpSpPr>
      <p:pic>
        <p:nvPicPr>
          <p:cNvPr id="135" name="Picture 134">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37" name="Picture 136">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39" name="Oval 138">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1" name="Picture 140">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43" name="Picture 142">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45" name="Rectangle 144">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8" name="Google Shape;128;p24"/>
          <p:cNvSpPr txBox="1">
            <a:spLocks noGrp="1"/>
          </p:cNvSpPr>
          <p:nvPr>
            <p:ph type="title"/>
          </p:nvPr>
        </p:nvSpPr>
        <p:spPr>
          <a:xfrm>
            <a:off x="3961785" y="471949"/>
            <a:ext cx="3575604" cy="1231490"/>
          </a:xfrm>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3900"/>
              <a:t>Collects data</a:t>
            </a:r>
          </a:p>
        </p:txBody>
      </p:sp>
      <p:pic>
        <p:nvPicPr>
          <p:cNvPr id="131" name="Picture 130" descr="Electronics protoboard">
            <a:extLst>
              <a:ext uri="{FF2B5EF4-FFF2-40B4-BE49-F238E27FC236}">
                <a16:creationId xmlns:a16="http://schemas.microsoft.com/office/drawing/2014/main" id="{3840910A-7588-5CE7-0292-BF99BE8E97A0}"/>
              </a:ext>
            </a:extLst>
          </p:cNvPr>
          <p:cNvPicPr>
            <a:picLocks noChangeAspect="1"/>
          </p:cNvPicPr>
          <p:nvPr/>
        </p:nvPicPr>
        <p:blipFill rotWithShape="1">
          <a:blip r:embed="rId8"/>
          <a:srcRect l="10443" r="44448"/>
          <a:stretch/>
        </p:blipFill>
        <p:spPr>
          <a:xfrm>
            <a:off x="20" y="10"/>
            <a:ext cx="3475989" cy="5143490"/>
          </a:xfrm>
          <a:prstGeom prst="rect">
            <a:avLst/>
          </a:prstGeom>
        </p:spPr>
      </p:pic>
      <p:sp>
        <p:nvSpPr>
          <p:cNvPr id="3" name="Slide Number Placeholder 2">
            <a:extLst>
              <a:ext uri="{FF2B5EF4-FFF2-40B4-BE49-F238E27FC236}">
                <a16:creationId xmlns:a16="http://schemas.microsoft.com/office/drawing/2014/main" id="{A3E2F0CF-B19A-A4E5-6B87-4A92330E5A56}"/>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pPr lvl="0" indent="0" defTabSz="914400">
                <a:lnSpc>
                  <a:spcPct val="90000"/>
                </a:lnSpc>
                <a:spcBef>
                  <a:spcPts val="0"/>
                </a:spcBef>
                <a:spcAft>
                  <a:spcPts val="600"/>
                </a:spcAft>
                <a:buNone/>
              </a:pPr>
              <a:t>23</a:t>
            </a:fld>
            <a:endParaRPr lang="en-US" sz="2800"/>
          </a:p>
        </p:txBody>
      </p:sp>
      <p:sp>
        <p:nvSpPr>
          <p:cNvPr id="129" name="Google Shape;129;p24"/>
          <p:cNvSpPr txBox="1">
            <a:spLocks noGrp="1"/>
          </p:cNvSpPr>
          <p:nvPr>
            <p:ph type="body" idx="1"/>
          </p:nvPr>
        </p:nvSpPr>
        <p:spPr>
          <a:xfrm>
            <a:off x="3961785" y="1828800"/>
            <a:ext cx="3575604" cy="2857499"/>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sz="1200"/>
              <a:t>The Cyberinet’s .ino code and attached sensors manage the collection of the performance data.</a:t>
            </a:r>
          </a:p>
          <a:p>
            <a:pPr marL="457200" lvl="0" indent="-342900" defTabSz="457200">
              <a:lnSpc>
                <a:spcPct val="90000"/>
              </a:lnSpc>
              <a:spcBef>
                <a:spcPts val="1000"/>
              </a:spcBef>
              <a:buSzPct val="80000"/>
              <a:buFont typeface="Wingdings 3" charset="2"/>
              <a:buChar char=""/>
            </a:pPr>
            <a:r>
              <a:rPr lang="en-US" sz="1200"/>
              <a:t>SDP31: Measures differential air pressure between the inside and outside of the instrument. Small tubes connect to the sensor to facilitate this. Also measures temperature.</a:t>
            </a:r>
          </a:p>
          <a:p>
            <a:pPr marL="457200" lvl="0" indent="-342900" defTabSz="457200">
              <a:lnSpc>
                <a:spcPct val="90000"/>
              </a:lnSpc>
              <a:spcBef>
                <a:spcPts val="1000"/>
              </a:spcBef>
              <a:buSzPct val="80000"/>
              <a:buFont typeface="Wingdings 3" charset="2"/>
              <a:buChar char=""/>
            </a:pPr>
            <a:r>
              <a:rPr lang="en-US" sz="1200"/>
              <a:t>MPU6050: Measures performer movement in 6 axis. </a:t>
            </a:r>
          </a:p>
          <a:p>
            <a:pPr marL="457200" lvl="0" indent="-342900" defTabSz="457200">
              <a:lnSpc>
                <a:spcPct val="90000"/>
              </a:lnSpc>
              <a:spcBef>
                <a:spcPts val="1000"/>
              </a:spcBef>
              <a:buSzPct val="80000"/>
              <a:buFont typeface="Wingdings 3" charset="2"/>
              <a:buChar char=""/>
            </a:pPr>
            <a:r>
              <a:rPr lang="en-US" sz="1200"/>
              <a:t>Buttons: triggerable by the performer</a:t>
            </a:r>
          </a:p>
          <a:p>
            <a:pPr marL="0" lvl="0" indent="0" defTabSz="457200">
              <a:lnSpc>
                <a:spcPct val="90000"/>
              </a:lnSpc>
              <a:spcBef>
                <a:spcPts val="1000"/>
              </a:spcBef>
              <a:buSzPct val="80000"/>
              <a:buFont typeface="Wingdings 3" charset="2"/>
              <a:buChar char=""/>
            </a:pPr>
            <a:endParaRPr lang="en-US" sz="1200"/>
          </a:p>
        </p:txBody>
      </p:sp>
    </p:spTree>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59954B-101F-9834-D2F5-BBD252C15775}"/>
              </a:ext>
            </a:extLst>
          </p:cNvPr>
          <p:cNvSpPr>
            <a:spLocks noGrp="1"/>
          </p:cNvSpPr>
          <p:nvPr>
            <p:ph type="body" idx="1"/>
          </p:nvPr>
        </p:nvSpPr>
        <p:spPr>
          <a:xfrm>
            <a:off x="169086" y="4477791"/>
            <a:ext cx="5998800" cy="605100"/>
          </a:xfrm>
        </p:spPr>
        <p:txBody>
          <a:bodyPr>
            <a:normAutofit fontScale="77500" lnSpcReduction="20000"/>
          </a:bodyPr>
          <a:lstStyle/>
          <a:p>
            <a:endParaRPr lang="en-US" dirty="0"/>
          </a:p>
          <a:p>
            <a:r>
              <a:rPr lang="en-US" dirty="0"/>
              <a:t>Data Collection Code</a:t>
            </a:r>
          </a:p>
        </p:txBody>
      </p:sp>
      <p:sp>
        <p:nvSpPr>
          <p:cNvPr id="3" name="Slide Number Placeholder 2">
            <a:extLst>
              <a:ext uri="{FF2B5EF4-FFF2-40B4-BE49-F238E27FC236}">
                <a16:creationId xmlns:a16="http://schemas.microsoft.com/office/drawing/2014/main" id="{F2DDF065-A048-D11C-9712-DCE7B5F95448}"/>
              </a:ext>
            </a:extLst>
          </p:cNvPr>
          <p:cNvSpPr>
            <a:spLocks noGrp="1"/>
          </p:cNvSpPr>
          <p:nvPr>
            <p:ph type="sldNum" idx="12"/>
          </p:nvPr>
        </p:nvSpPr>
        <p:spPr>
          <a:xfrm>
            <a:off x="7636362" y="445185"/>
            <a:ext cx="734432" cy="393600"/>
          </a:xfrm>
        </p:spPr>
        <p:txBody>
          <a:bodyPr>
            <a:noAutofit/>
          </a:bodyPr>
          <a:lstStyle/>
          <a:p>
            <a:pPr marL="0" lvl="0" indent="0" algn="r" rtl="0">
              <a:spcBef>
                <a:spcPts val="0"/>
              </a:spcBef>
              <a:spcAft>
                <a:spcPts val="0"/>
              </a:spcAft>
              <a:buNone/>
            </a:pPr>
            <a:fld id="{00000000-1234-1234-1234-123412341234}" type="slidenum">
              <a:rPr lang="en" sz="2800" smtClean="0"/>
              <a:t>24</a:t>
            </a:fld>
            <a:endParaRPr lang="en" sz="2800" dirty="0"/>
          </a:p>
        </p:txBody>
      </p:sp>
      <p:pic>
        <p:nvPicPr>
          <p:cNvPr id="5" name="Picture 4" descr="Code running on the Cyberinet">
            <a:extLst>
              <a:ext uri="{FF2B5EF4-FFF2-40B4-BE49-F238E27FC236}">
                <a16:creationId xmlns:a16="http://schemas.microsoft.com/office/drawing/2014/main" id="{E785EEDA-442F-C68B-BA00-F6F6EC4F27E0}"/>
              </a:ext>
            </a:extLst>
          </p:cNvPr>
          <p:cNvPicPr>
            <a:picLocks noChangeAspect="1"/>
          </p:cNvPicPr>
          <p:nvPr/>
        </p:nvPicPr>
        <p:blipFill>
          <a:blip r:embed="rId3"/>
          <a:stretch>
            <a:fillRect/>
          </a:stretch>
        </p:blipFill>
        <p:spPr>
          <a:xfrm>
            <a:off x="356632" y="48619"/>
            <a:ext cx="3425115" cy="4456145"/>
          </a:xfrm>
          <a:prstGeom prst="rect">
            <a:avLst/>
          </a:prstGeom>
        </p:spPr>
      </p:pic>
      <p:pic>
        <p:nvPicPr>
          <p:cNvPr id="7" name="Picture 6" descr="Table">
            <a:extLst>
              <a:ext uri="{FF2B5EF4-FFF2-40B4-BE49-F238E27FC236}">
                <a16:creationId xmlns:a16="http://schemas.microsoft.com/office/drawing/2014/main" id="{DED49A38-9ECE-48CB-672F-0C40004B09A0}"/>
              </a:ext>
            </a:extLst>
          </p:cNvPr>
          <p:cNvPicPr>
            <a:picLocks noChangeAspect="1"/>
          </p:cNvPicPr>
          <p:nvPr/>
        </p:nvPicPr>
        <p:blipFill>
          <a:blip r:embed="rId4"/>
          <a:stretch>
            <a:fillRect/>
          </a:stretch>
        </p:blipFill>
        <p:spPr>
          <a:xfrm>
            <a:off x="3902703" y="940290"/>
            <a:ext cx="5072211" cy="3895385"/>
          </a:xfrm>
          <a:prstGeom prst="rect">
            <a:avLst/>
          </a:prstGeom>
        </p:spPr>
      </p:pic>
    </p:spTree>
    <p:extLst>
      <p:ext uri="{BB962C8B-B14F-4D97-AF65-F5344CB8AC3E}">
        <p14:creationId xmlns:p14="http://schemas.microsoft.com/office/powerpoint/2010/main" val="984841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3"/>
        <p:cNvGrpSpPr/>
        <p:nvPr/>
      </p:nvGrpSpPr>
      <p:grpSpPr>
        <a:xfrm>
          <a:off x="0" y="0"/>
          <a:ext cx="0" cy="0"/>
          <a:chOff x="0" y="0"/>
          <a:chExt cx="0" cy="0"/>
        </a:xfrm>
      </p:grpSpPr>
      <p:sp>
        <p:nvSpPr>
          <p:cNvPr id="134" name="Google Shape;134;p25"/>
          <p:cNvSpPr txBox="1">
            <a:spLocks noGrp="1"/>
          </p:cNvSpPr>
          <p:nvPr>
            <p:ph type="title"/>
          </p:nvPr>
        </p:nvSpPr>
        <p:spPr>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4200" dirty="0">
                <a:solidFill>
                  <a:schemeClr val="tx1"/>
                </a:solidFill>
              </a:rPr>
              <a:t>Transmits wirelessly</a:t>
            </a:r>
          </a:p>
        </p:txBody>
      </p:sp>
      <p:graphicFrame>
        <p:nvGraphicFramePr>
          <p:cNvPr id="136" name="Content Placeholder 1">
            <a:extLst>
              <a:ext uri="{FF2B5EF4-FFF2-40B4-BE49-F238E27FC236}">
                <a16:creationId xmlns:a16="http://schemas.microsoft.com/office/drawing/2014/main" id="{B84A6CB6-CD0B-574D-B803-59A9746C399E}"/>
              </a:ext>
            </a:extLst>
          </p:cNvPr>
          <p:cNvGraphicFramePr>
            <a:graphicFrameLocks noGrp="1"/>
          </p:cNvGraphicFramePr>
          <p:nvPr>
            <p:ph idx="1"/>
            <p:extLst>
              <p:ext uri="{D42A27DB-BD31-4B8C-83A1-F6EECF244321}">
                <p14:modId xmlns:p14="http://schemas.microsoft.com/office/powerpoint/2010/main" val="1327413565"/>
              </p:ext>
            </p:extLst>
          </p:nvPr>
        </p:nvGraphicFramePr>
        <p:xfrm>
          <a:off x="827088" y="1539875"/>
          <a:ext cx="6710362" cy="3146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36E54090-3013-3AAF-5D74-CD5D71305DDE}"/>
              </a:ext>
            </a:extLst>
          </p:cNvPr>
          <p:cNvSpPr>
            <a:spLocks noGrp="1"/>
          </p:cNvSpPr>
          <p:nvPr>
            <p:ph type="sldNum" sz="quarter" idx="12"/>
          </p:nvPr>
        </p:nvSpPr>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25</a:t>
            </a:fld>
            <a:endParaRPr lang="en-US" sz="2800">
              <a:solidFill>
                <a:srgbClr val="FFFFFF"/>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2" name="Rectangle 11">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66CA3154-2445-74C4-9A06-24986F13C803}"/>
              </a:ext>
            </a:extLst>
          </p:cNvPr>
          <p:cNvSpPr>
            <a:spLocks noGrp="1"/>
          </p:cNvSpPr>
          <p:nvPr>
            <p:ph type="sldNum" sz="quarter" idx="12"/>
          </p:nvPr>
        </p:nvSpPr>
        <p:spPr>
          <a:xfrm>
            <a:off x="7764405" y="221796"/>
            <a:ext cx="628649" cy="575766"/>
          </a:xfrm>
        </p:spPr>
        <p:txBody>
          <a:bodyPr>
            <a:normAutofit/>
          </a:bodyPr>
          <a:lstStyle/>
          <a:p>
            <a:pPr marL="0" lvl="0" indent="0" rtl="0">
              <a:spcBef>
                <a:spcPts val="0"/>
              </a:spcBef>
              <a:spcAft>
                <a:spcPts val="600"/>
              </a:spcAft>
              <a:buNone/>
            </a:pPr>
            <a:fld id="{00000000-1234-1234-1234-123412341234}" type="slidenum">
              <a:rPr lang="en" sz="2800">
                <a:solidFill>
                  <a:srgbClr val="FFFFFF"/>
                </a:solidFill>
              </a:rPr>
              <a:pPr marL="0" lvl="0" indent="0" rtl="0">
                <a:spcBef>
                  <a:spcPts val="0"/>
                </a:spcBef>
                <a:spcAft>
                  <a:spcPts val="600"/>
                </a:spcAft>
                <a:buNone/>
              </a:pPr>
              <a:t>26</a:t>
            </a:fld>
            <a:endParaRPr lang="en" sz="2800" dirty="0">
              <a:solidFill>
                <a:srgbClr val="FFFFFF"/>
              </a:solidFill>
            </a:endParaRPr>
          </a:p>
        </p:txBody>
      </p:sp>
      <p:sp>
        <p:nvSpPr>
          <p:cNvPr id="14"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1095172"/>
            <a:ext cx="2604045" cy="619449"/>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6" name="Freeform: Shape 15">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321550"/>
            <a:ext cx="9144313" cy="3821950"/>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6BC83B8F-4D10-31E2-14EF-338FAAC499AD}"/>
              </a:ext>
            </a:extLst>
          </p:cNvPr>
          <p:cNvSpPr>
            <a:spLocks noGrp="1"/>
          </p:cNvSpPr>
          <p:nvPr>
            <p:ph type="title"/>
          </p:nvPr>
        </p:nvSpPr>
        <p:spPr>
          <a:xfrm>
            <a:off x="827484" y="339538"/>
            <a:ext cx="6710641" cy="1050398"/>
          </a:xfrm>
        </p:spPr>
        <p:txBody>
          <a:bodyPr anchor="ctr">
            <a:normAutofit/>
          </a:bodyPr>
          <a:lstStyle/>
          <a:p>
            <a:r>
              <a:rPr lang="en-US" dirty="0">
                <a:solidFill>
                  <a:srgbClr val="FFFFFF"/>
                </a:solidFill>
              </a:rPr>
              <a:t>Performer Opinions</a:t>
            </a:r>
          </a:p>
        </p:txBody>
      </p:sp>
      <p:sp>
        <p:nvSpPr>
          <p:cNvPr id="4" name="Footer Placeholder 3">
            <a:extLst>
              <a:ext uri="{FF2B5EF4-FFF2-40B4-BE49-F238E27FC236}">
                <a16:creationId xmlns:a16="http://schemas.microsoft.com/office/drawing/2014/main" id="{C17CBB7E-AA79-81AE-3E92-1F27BBED8D5F}"/>
              </a:ext>
            </a:extLst>
          </p:cNvPr>
          <p:cNvSpPr>
            <a:spLocks noGrp="1"/>
          </p:cNvSpPr>
          <p:nvPr>
            <p:ph type="ftr" sz="quarter" idx="11"/>
          </p:nvPr>
        </p:nvSpPr>
        <p:spPr>
          <a:xfrm>
            <a:off x="477686" y="4766310"/>
            <a:ext cx="2894846" cy="228600"/>
          </a:xfrm>
        </p:spPr>
        <p:txBody>
          <a:bodyPr>
            <a:normAutofit/>
          </a:bodyPr>
          <a:lstStyle/>
          <a:p>
            <a:r>
              <a:rPr lang="en-US" dirty="0">
                <a:solidFill>
                  <a:schemeClr val="tx1">
                    <a:alpha val="60000"/>
                  </a:schemeClr>
                </a:solidFill>
              </a:rPr>
              <a:t>Thanks Adam!</a:t>
            </a:r>
          </a:p>
        </p:txBody>
      </p:sp>
      <p:sp>
        <p:nvSpPr>
          <p:cNvPr id="3" name="Content Placeholder 2">
            <a:extLst>
              <a:ext uri="{FF2B5EF4-FFF2-40B4-BE49-F238E27FC236}">
                <a16:creationId xmlns:a16="http://schemas.microsoft.com/office/drawing/2014/main" id="{D5C90483-6FD3-BCE7-E86E-D6AF5FEA09F6}"/>
              </a:ext>
            </a:extLst>
          </p:cNvPr>
          <p:cNvSpPr>
            <a:spLocks noGrp="1"/>
          </p:cNvSpPr>
          <p:nvPr>
            <p:ph idx="1"/>
          </p:nvPr>
        </p:nvSpPr>
        <p:spPr>
          <a:xfrm>
            <a:off x="827484" y="2072640"/>
            <a:ext cx="6709905" cy="2613659"/>
          </a:xfrm>
        </p:spPr>
        <p:txBody>
          <a:bodyPr>
            <a:normAutofit/>
          </a:bodyPr>
          <a:lstStyle/>
          <a:p>
            <a:r>
              <a:rPr lang="en-US" dirty="0"/>
              <a:t>We will take a few seconds to ask Adam about his thoughts with using the device.</a:t>
            </a:r>
          </a:p>
          <a:p>
            <a:r>
              <a:rPr lang="en-US" dirty="0"/>
              <a:t>He hasn’t been told about this.</a:t>
            </a:r>
          </a:p>
          <a:p>
            <a:r>
              <a:rPr lang="en-US" dirty="0"/>
              <a:t>What are your honest opinions on the usability, flexibility, and anything else you would like to mention?</a:t>
            </a:r>
          </a:p>
        </p:txBody>
      </p:sp>
    </p:spTree>
    <p:extLst>
      <p:ext uri="{BB962C8B-B14F-4D97-AF65-F5344CB8AC3E}">
        <p14:creationId xmlns:p14="http://schemas.microsoft.com/office/powerpoint/2010/main" val="1736901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pic>
        <p:nvPicPr>
          <p:cNvPr id="185" name="Picture 184">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87" name="Picture 186">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89" name="Oval 188">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1" name="Picture 190">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3" name="Picture 192">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5" name="Rectangle 194">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7" name="Rectangle 196">
            <a:extLst>
              <a:ext uri="{FF2B5EF4-FFF2-40B4-BE49-F238E27FC236}">
                <a16:creationId xmlns:a16="http://schemas.microsoft.com/office/drawing/2014/main" id="{C72330AA-E11E-458E-8798-12C7F7738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99" name="Freeform 7">
            <a:extLst>
              <a:ext uri="{FF2B5EF4-FFF2-40B4-BE49-F238E27FC236}">
                <a16:creationId xmlns:a16="http://schemas.microsoft.com/office/drawing/2014/main" id="{A6BDC1B0-0C91-4230-BFEB-9C8ED19B9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1836"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chemeClr val="bg1">
                  <a:alpha val="20000"/>
                </a:schemeClr>
              </a:solidFill>
            </a:endParaRPr>
          </a:p>
        </p:txBody>
      </p:sp>
      <p:sp useBgFill="1">
        <p:nvSpPr>
          <p:cNvPr id="201" name="Freeform: Shape 200">
            <a:extLst>
              <a:ext uri="{FF2B5EF4-FFF2-40B4-BE49-F238E27FC236}">
                <a16:creationId xmlns:a16="http://schemas.microsoft.com/office/drawing/2014/main" id="{68E0A26E-4EA8-4E6C-97A2-7B6C1C13F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361118" y="360618"/>
            <a:ext cx="5143501" cy="4422264"/>
          </a:xfrm>
          <a:custGeom>
            <a:avLst/>
            <a:gdLst>
              <a:gd name="connsiteX0" fmla="*/ 6858001 w 6858001"/>
              <a:gd name="connsiteY0" fmla="*/ 1177 h 5896352"/>
              <a:gd name="connsiteX1" fmla="*/ 6858001 w 6858001"/>
              <a:gd name="connsiteY1" fmla="*/ 1344715 h 5896352"/>
              <a:gd name="connsiteX2" fmla="*/ 6858000 w 6858001"/>
              <a:gd name="connsiteY2" fmla="*/ 1344715 h 5896352"/>
              <a:gd name="connsiteX3" fmla="*/ 6858000 w 6858001"/>
              <a:gd name="connsiteY3" fmla="*/ 5896352 h 5896352"/>
              <a:gd name="connsiteX4" fmla="*/ 0 w 6858001"/>
              <a:gd name="connsiteY4" fmla="*/ 5896351 h 5896352"/>
              <a:gd name="connsiteX5" fmla="*/ 0 w 6858001"/>
              <a:gd name="connsiteY5" fmla="*/ 904459 h 5896352"/>
              <a:gd name="connsiteX6" fmla="*/ 1 w 6858001"/>
              <a:gd name="connsiteY6" fmla="*/ 904459 h 5896352"/>
              <a:gd name="connsiteX7" fmla="*/ 1 w 6858001"/>
              <a:gd name="connsiteY7" fmla="*/ 0 h 5896352"/>
              <a:gd name="connsiteX8" fmla="*/ 40463 w 6858001"/>
              <a:gd name="connsiteY8" fmla="*/ 5883 h 5896352"/>
              <a:gd name="connsiteX9" fmla="*/ 159107 w 6858001"/>
              <a:gd name="connsiteY9" fmla="*/ 23196 h 5896352"/>
              <a:gd name="connsiteX10" fmla="*/ 245518 w 6858001"/>
              <a:gd name="connsiteY10" fmla="*/ 35299 h 5896352"/>
              <a:gd name="connsiteX11" fmla="*/ 348388 w 6858001"/>
              <a:gd name="connsiteY11" fmla="*/ 48073 h 5896352"/>
              <a:gd name="connsiteX12" fmla="*/ 470460 w 6858001"/>
              <a:gd name="connsiteY12" fmla="*/ 63369 h 5896352"/>
              <a:gd name="connsiteX13" fmla="*/ 605563 w 6858001"/>
              <a:gd name="connsiteY13" fmla="*/ 79506 h 5896352"/>
              <a:gd name="connsiteX14" fmla="*/ 757810 w 6858001"/>
              <a:gd name="connsiteY14" fmla="*/ 96483 h 5896352"/>
              <a:gd name="connsiteX15" fmla="*/ 923774 w 6858001"/>
              <a:gd name="connsiteY15" fmla="*/ 114469 h 5896352"/>
              <a:gd name="connsiteX16" fmla="*/ 1104139 w 6858001"/>
              <a:gd name="connsiteY16" fmla="*/ 132454 h 5896352"/>
              <a:gd name="connsiteX17" fmla="*/ 1296163 w 6858001"/>
              <a:gd name="connsiteY17" fmla="*/ 150776 h 5896352"/>
              <a:gd name="connsiteX18" fmla="*/ 1503275 w 6858001"/>
              <a:gd name="connsiteY18" fmla="*/ 167753 h 5896352"/>
              <a:gd name="connsiteX19" fmla="*/ 1719988 w 6858001"/>
              <a:gd name="connsiteY19" fmla="*/ 184058 h 5896352"/>
              <a:gd name="connsiteX20" fmla="*/ 1949045 w 6858001"/>
              <a:gd name="connsiteY20" fmla="*/ 198849 h 5896352"/>
              <a:gd name="connsiteX21" fmla="*/ 2187703 w 6858001"/>
              <a:gd name="connsiteY21" fmla="*/ 212969 h 5896352"/>
              <a:gd name="connsiteX22" fmla="*/ 2436649 w 6858001"/>
              <a:gd name="connsiteY22" fmla="*/ 226248 h 5896352"/>
              <a:gd name="connsiteX23" fmla="*/ 2564208 w 6858001"/>
              <a:gd name="connsiteY23" fmla="*/ 230955 h 5896352"/>
              <a:gd name="connsiteX24" fmla="*/ 2694509 w 6858001"/>
              <a:gd name="connsiteY24" fmla="*/ 236165 h 5896352"/>
              <a:gd name="connsiteX25" fmla="*/ 2826868 w 6858001"/>
              <a:gd name="connsiteY25" fmla="*/ 241040 h 5896352"/>
              <a:gd name="connsiteX26" fmla="*/ 2959914 w 6858001"/>
              <a:gd name="connsiteY26" fmla="*/ 244234 h 5896352"/>
              <a:gd name="connsiteX27" fmla="*/ 3095702 w 6858001"/>
              <a:gd name="connsiteY27" fmla="*/ 247091 h 5896352"/>
              <a:gd name="connsiteX28" fmla="*/ 3232862 w 6858001"/>
              <a:gd name="connsiteY28" fmla="*/ 250117 h 5896352"/>
              <a:gd name="connsiteX29" fmla="*/ 3372765 w 6858001"/>
              <a:gd name="connsiteY29" fmla="*/ 252134 h 5896352"/>
              <a:gd name="connsiteX30" fmla="*/ 3514040 w 6858001"/>
              <a:gd name="connsiteY30" fmla="*/ 252134 h 5896352"/>
              <a:gd name="connsiteX31" fmla="*/ 3656686 w 6858001"/>
              <a:gd name="connsiteY31" fmla="*/ 253142 h 5896352"/>
              <a:gd name="connsiteX32" fmla="*/ 3800704 w 6858001"/>
              <a:gd name="connsiteY32" fmla="*/ 252134 h 5896352"/>
              <a:gd name="connsiteX33" fmla="*/ 3946780 w 6858001"/>
              <a:gd name="connsiteY33" fmla="*/ 250117 h 5896352"/>
              <a:gd name="connsiteX34" fmla="*/ 4092855 w 6858001"/>
              <a:gd name="connsiteY34" fmla="*/ 248268 h 5896352"/>
              <a:gd name="connsiteX35" fmla="*/ 4240988 w 6858001"/>
              <a:gd name="connsiteY35" fmla="*/ 244234 h 5896352"/>
              <a:gd name="connsiteX36" fmla="*/ 4390492 w 6858001"/>
              <a:gd name="connsiteY36" fmla="*/ 240032 h 5896352"/>
              <a:gd name="connsiteX37" fmla="*/ 4539997 w 6858001"/>
              <a:gd name="connsiteY37" fmla="*/ 235157 h 5896352"/>
              <a:gd name="connsiteX38" fmla="*/ 4690873 w 6858001"/>
              <a:gd name="connsiteY38" fmla="*/ 228266 h 5896352"/>
              <a:gd name="connsiteX39" fmla="*/ 4843120 w 6858001"/>
              <a:gd name="connsiteY39" fmla="*/ 220029 h 5896352"/>
              <a:gd name="connsiteX40" fmla="*/ 4996054 w 6858001"/>
              <a:gd name="connsiteY40" fmla="*/ 212129 h 5896352"/>
              <a:gd name="connsiteX41" fmla="*/ 5148987 w 6858001"/>
              <a:gd name="connsiteY41" fmla="*/ 202044 h 5896352"/>
              <a:gd name="connsiteX42" fmla="*/ 5303978 w 6858001"/>
              <a:gd name="connsiteY42" fmla="*/ 189941 h 5896352"/>
              <a:gd name="connsiteX43" fmla="*/ 5456911 w 6858001"/>
              <a:gd name="connsiteY43" fmla="*/ 177839 h 5896352"/>
              <a:gd name="connsiteX44" fmla="*/ 5612588 w 6858001"/>
              <a:gd name="connsiteY44" fmla="*/ 163887 h 5896352"/>
              <a:gd name="connsiteX45" fmla="*/ 5768950 w 6858001"/>
              <a:gd name="connsiteY45" fmla="*/ 148591 h 5896352"/>
              <a:gd name="connsiteX46" fmla="*/ 5923255 w 6858001"/>
              <a:gd name="connsiteY46" fmla="*/ 132455 h 5896352"/>
              <a:gd name="connsiteX47" fmla="*/ 6079618 w 6858001"/>
              <a:gd name="connsiteY47" fmla="*/ 113629 h 5896352"/>
              <a:gd name="connsiteX48" fmla="*/ 6235294 w 6858001"/>
              <a:gd name="connsiteY48" fmla="*/ 93458 h 5896352"/>
              <a:gd name="connsiteX49" fmla="*/ 6391657 w 6858001"/>
              <a:gd name="connsiteY49" fmla="*/ 73455 h 5896352"/>
              <a:gd name="connsiteX50" fmla="*/ 6547333 w 6858001"/>
              <a:gd name="connsiteY50" fmla="*/ 50091 h 5896352"/>
              <a:gd name="connsiteX51" fmla="*/ 6702324 w 6858001"/>
              <a:gd name="connsiteY51" fmla="*/ 26222 h 58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896352">
                <a:moveTo>
                  <a:pt x="6858001" y="1177"/>
                </a:moveTo>
                <a:lnTo>
                  <a:pt x="6858001" y="1344715"/>
                </a:lnTo>
                <a:lnTo>
                  <a:pt x="6858000" y="1344715"/>
                </a:lnTo>
                <a:lnTo>
                  <a:pt x="6858000" y="5896352"/>
                </a:lnTo>
                <a:lnTo>
                  <a:pt x="0" y="5896351"/>
                </a:lnTo>
                <a:lnTo>
                  <a:pt x="0" y="904459"/>
                </a:lnTo>
                <a:lnTo>
                  <a:pt x="1" y="904459"/>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203" name="Rectangle 202">
            <a:extLst>
              <a:ext uri="{FF2B5EF4-FFF2-40B4-BE49-F238E27FC236}">
                <a16:creationId xmlns:a16="http://schemas.microsoft.com/office/drawing/2014/main" id="{C1841CC0-B7A9-4828-B82F-9C6B433BD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05" name="Group 204">
            <a:extLst>
              <a:ext uri="{FF2B5EF4-FFF2-40B4-BE49-F238E27FC236}">
                <a16:creationId xmlns:a16="http://schemas.microsoft.com/office/drawing/2014/main" id="{08E05919-D800-40FD-A3BD-4B9CC4078E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571309" cy="5143500"/>
            <a:chOff x="0" y="0"/>
            <a:chExt cx="11428412" cy="6858000"/>
          </a:xfrm>
        </p:grpSpPr>
        <p:pic>
          <p:nvPicPr>
            <p:cNvPr id="206" name="Picture 205">
              <a:extLst>
                <a:ext uri="{FF2B5EF4-FFF2-40B4-BE49-F238E27FC236}">
                  <a16:creationId xmlns:a16="http://schemas.microsoft.com/office/drawing/2014/main" id="{DE70C79C-8688-4786-8FCD-43A4B5D5B7D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7" name="Picture 206">
              <a:extLst>
                <a:ext uri="{FF2B5EF4-FFF2-40B4-BE49-F238E27FC236}">
                  <a16:creationId xmlns:a16="http://schemas.microsoft.com/office/drawing/2014/main" id="{9A6338A0-2BDA-4E79-A762-AAD8608C0C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08" name="Oval 207">
              <a:extLst>
                <a:ext uri="{FF2B5EF4-FFF2-40B4-BE49-F238E27FC236}">
                  <a16:creationId xmlns:a16="http://schemas.microsoft.com/office/drawing/2014/main" id="{B685624D-3645-4129-9FF6-0C59DBF23B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tx2">
                    <a:alpha val="7000"/>
                    <a:lumMod val="60000"/>
                    <a:lumOff val="40000"/>
                  </a:schemeClr>
                </a:gs>
                <a:gs pos="69000">
                  <a:schemeClr val="tx2">
                    <a:alpha val="0"/>
                    <a:lumMod val="60000"/>
                    <a:lumOff val="40000"/>
                  </a:schemeClr>
                </a:gs>
                <a:gs pos="36000">
                  <a:schemeClr val="tx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9" name="Picture 208">
              <a:extLst>
                <a:ext uri="{FF2B5EF4-FFF2-40B4-BE49-F238E27FC236}">
                  <a16:creationId xmlns:a16="http://schemas.microsoft.com/office/drawing/2014/main" id="{03F24C1B-E4C1-43E7-84B3-DD476F38366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0" name="Picture 209">
              <a:extLst>
                <a:ext uri="{FF2B5EF4-FFF2-40B4-BE49-F238E27FC236}">
                  <a16:creationId xmlns:a16="http://schemas.microsoft.com/office/drawing/2014/main" id="{8725CE5D-088A-4522-9817-4B485D6E7F8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grpSp>
      <p:sp>
        <p:nvSpPr>
          <p:cNvPr id="176" name="Google Shape;176;p32"/>
          <p:cNvSpPr txBox="1">
            <a:spLocks noGrp="1"/>
          </p:cNvSpPr>
          <p:nvPr>
            <p:ph type="title"/>
          </p:nvPr>
        </p:nvSpPr>
        <p:spPr>
          <a:xfrm>
            <a:off x="866216" y="1085850"/>
            <a:ext cx="3564299"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b="0" i="0" kern="1200" dirty="0">
                <a:solidFill>
                  <a:srgbClr val="EBEBEB"/>
                </a:solidFill>
                <a:latin typeface="+mj-lt"/>
                <a:ea typeface="+mj-ea"/>
                <a:cs typeface="+mj-cs"/>
              </a:rPr>
              <a:t>Music</a:t>
            </a:r>
          </a:p>
        </p:txBody>
      </p:sp>
      <p:sp>
        <p:nvSpPr>
          <p:cNvPr id="3" name="Slide Number Placeholder 2">
            <a:extLst>
              <a:ext uri="{FF2B5EF4-FFF2-40B4-BE49-F238E27FC236}">
                <a16:creationId xmlns:a16="http://schemas.microsoft.com/office/drawing/2014/main" id="{667AB44B-DD36-1CB6-C932-98CEDAFD16C8}"/>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27</a:t>
            </a:fld>
            <a:endParaRPr lang="en-US" sz="2800">
              <a:solidFill>
                <a:srgbClr val="FFFFFF"/>
              </a:solidFill>
            </a:endParaRPr>
          </a:p>
        </p:txBody>
      </p:sp>
      <p:pic>
        <p:nvPicPr>
          <p:cNvPr id="180" name="Graphic 179" descr="Music">
            <a:extLst>
              <a:ext uri="{FF2B5EF4-FFF2-40B4-BE49-F238E27FC236}">
                <a16:creationId xmlns:a16="http://schemas.microsoft.com/office/drawing/2014/main" id="{B3282C00-0AC8-4AF2-6423-EDD9C851A9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02515" y="1556161"/>
            <a:ext cx="2202627" cy="2202627"/>
          </a:xfrm>
          <a:prstGeom prst="rect">
            <a:avLst/>
          </a:prstGeom>
          <a:effectLst/>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prism dir="d"/>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80"/>
        <p:cNvGrpSpPr/>
        <p:nvPr/>
      </p:nvGrpSpPr>
      <p:grpSpPr>
        <a:xfrm>
          <a:off x="0" y="0"/>
          <a:ext cx="0" cy="0"/>
          <a:chOff x="0" y="0"/>
          <a:chExt cx="0" cy="0"/>
        </a:xfrm>
      </p:grpSpPr>
      <p:pic>
        <p:nvPicPr>
          <p:cNvPr id="187" name="Picture 18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89" name="Picture 18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91" name="Oval 19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3" name="Picture 19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5" name="Picture 19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7" name="Rectangle 19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99" name="Rectangle 198">
            <a:extLst>
              <a:ext uri="{FF2B5EF4-FFF2-40B4-BE49-F238E27FC236}">
                <a16:creationId xmlns:a16="http://schemas.microsoft.com/office/drawing/2014/main" id="{0D9B8FD4-CDEB-4EB4-B4DE-C89E11938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01" name="Freeform 36">
            <a:extLst>
              <a:ext uri="{FF2B5EF4-FFF2-40B4-BE49-F238E27FC236}">
                <a16:creationId xmlns:a16="http://schemas.microsoft.com/office/drawing/2014/main" id="{5A2E3D1D-9E9F-4739-BA14-D4D7FA9F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8347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03" name="Freeform: Shape 202">
            <a:extLst>
              <a:ext uri="{FF2B5EF4-FFF2-40B4-BE49-F238E27FC236}">
                <a16:creationId xmlns:a16="http://schemas.microsoft.com/office/drawing/2014/main" id="{1FFB365B-E9DC-4859-B8AB-CB83EEBE4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8ADAB9C8-EB37-4914-A699-C716FC8FE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B0B0D6A8-FD91-F88D-4345-0F01B74AE4F3}"/>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dirty="0">
                <a:solidFill>
                  <a:schemeClr val="tx1">
                    <a:tint val="75000"/>
                  </a:schemeClr>
                </a:solidFill>
                <a:latin typeface="+mn-lt"/>
                <a:ea typeface="+mn-ea"/>
                <a:cs typeface="+mn-cs"/>
              </a:rPr>
              <a:pPr lvl="0" indent="0">
                <a:lnSpc>
                  <a:spcPct val="90000"/>
                </a:lnSpc>
                <a:spcBef>
                  <a:spcPts val="0"/>
                </a:spcBef>
                <a:spcAft>
                  <a:spcPts val="600"/>
                </a:spcAft>
                <a:buNone/>
              </a:pPr>
              <a:t>28</a:t>
            </a:fld>
            <a:endParaRPr lang="en-US" sz="2800" b="0" i="0" kern="1200" dirty="0">
              <a:solidFill>
                <a:schemeClr val="tx1">
                  <a:tint val="75000"/>
                </a:schemeClr>
              </a:solidFill>
              <a:latin typeface="+mn-lt"/>
              <a:ea typeface="+mn-ea"/>
              <a:cs typeface="+mn-cs"/>
            </a:endParaRPr>
          </a:p>
        </p:txBody>
      </p:sp>
      <p:sp>
        <p:nvSpPr>
          <p:cNvPr id="181" name="Google Shape;181;p33"/>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4200" b="0" i="1" kern="1200" dirty="0">
                <a:solidFill>
                  <a:schemeClr val="bg2"/>
                </a:solidFill>
                <a:latin typeface="+mj-lt"/>
                <a:ea typeface="+mj-ea"/>
                <a:cs typeface="+mj-cs"/>
              </a:rPr>
              <a:t>Ethereal Presence </a:t>
            </a:r>
            <a:r>
              <a:rPr lang="en-US" sz="4200" b="0" i="0" kern="1200" dirty="0">
                <a:solidFill>
                  <a:schemeClr val="bg2"/>
                </a:solidFill>
                <a:latin typeface="+mj-lt"/>
                <a:ea typeface="+mj-ea"/>
                <a:cs typeface="+mj-cs"/>
              </a:rPr>
              <a:t>(2022)</a:t>
            </a:r>
          </a:p>
        </p:txBody>
      </p:sp>
      <p:sp>
        <p:nvSpPr>
          <p:cNvPr id="182" name="Google Shape;182;p33"/>
          <p:cNvSpPr txBox="1">
            <a:spLocks noGrp="1"/>
          </p:cNvSpPr>
          <p:nvPr>
            <p:ph type="body" idx="1"/>
          </p:nvPr>
        </p:nvSpPr>
        <p:spPr>
          <a:xfrm>
            <a:off x="3903081" y="1234440"/>
            <a:ext cx="4702076" cy="3353115"/>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sz="1400" dirty="0"/>
              <a:t>Utilizes gyroscope and airflow sensors.</a:t>
            </a:r>
          </a:p>
          <a:p>
            <a:pPr marL="0" lvl="0" indent="0" defTabSz="457200">
              <a:lnSpc>
                <a:spcPct val="90000"/>
              </a:lnSpc>
              <a:spcBef>
                <a:spcPts val="1000"/>
              </a:spcBef>
              <a:buSzPct val="80000"/>
              <a:buFont typeface="Wingdings 3" charset="2"/>
              <a:buChar char=""/>
            </a:pPr>
            <a:r>
              <a:rPr lang="en-US" sz="1400" dirty="0"/>
              <a:t>As the performer moves, the position of their instrument changes the pitch content of the accompaniment.</a:t>
            </a:r>
          </a:p>
          <a:p>
            <a:pPr marL="0" lvl="0" indent="0" defTabSz="457200">
              <a:lnSpc>
                <a:spcPct val="90000"/>
              </a:lnSpc>
              <a:spcBef>
                <a:spcPts val="1000"/>
              </a:spcBef>
              <a:buSzPct val="80000"/>
              <a:buFont typeface="Wingdings 3" charset="2"/>
              <a:buChar char=""/>
            </a:pPr>
            <a:r>
              <a:rPr lang="en-US" sz="1400" dirty="0"/>
              <a:t>Computer synthesis has 2 main textures:</a:t>
            </a:r>
          </a:p>
          <a:p>
            <a:pPr marL="457200" lvl="0" indent="-342900" defTabSz="457200">
              <a:lnSpc>
                <a:spcPct val="90000"/>
              </a:lnSpc>
              <a:spcBef>
                <a:spcPts val="1000"/>
              </a:spcBef>
              <a:buSzPct val="80000"/>
              <a:buFont typeface="Wingdings 3" charset="2"/>
              <a:buChar char=""/>
            </a:pPr>
            <a:r>
              <a:rPr lang="en-US" sz="1400" dirty="0"/>
              <a:t>Filtered pink noise to provide backing texture</a:t>
            </a:r>
          </a:p>
          <a:p>
            <a:pPr marL="457200" lvl="0" indent="-342900" defTabSz="457200">
              <a:lnSpc>
                <a:spcPct val="90000"/>
              </a:lnSpc>
              <a:spcBef>
                <a:spcPts val="1000"/>
              </a:spcBef>
              <a:buSzPct val="80000"/>
              <a:buFont typeface="Wingdings 3" charset="2"/>
              <a:buChar char=""/>
            </a:pPr>
            <a:r>
              <a:rPr lang="en-US" sz="1400" dirty="0"/>
              <a:t>Modified FM synthesis to provide accompaniment to the soloist</a:t>
            </a:r>
          </a:p>
          <a:p>
            <a:pPr marL="0" lvl="0" indent="0" defTabSz="457200">
              <a:lnSpc>
                <a:spcPct val="90000"/>
              </a:lnSpc>
              <a:spcBef>
                <a:spcPts val="1000"/>
              </a:spcBef>
              <a:buSzPct val="80000"/>
              <a:buFont typeface="Wingdings 3" charset="2"/>
              <a:buChar char=""/>
            </a:pPr>
            <a:r>
              <a:rPr lang="en-US" sz="1400" dirty="0"/>
              <a:t>Music alters between different styles to encourage a variety of performance movements.</a:t>
            </a:r>
          </a:p>
          <a:p>
            <a:pPr marL="0" lvl="0" indent="0" defTabSz="457200">
              <a:lnSpc>
                <a:spcPct val="90000"/>
              </a:lnSpc>
              <a:spcBef>
                <a:spcPts val="1000"/>
              </a:spcBef>
              <a:buSzPct val="80000"/>
              <a:buFont typeface="Wingdings 3" charset="2"/>
              <a:buChar char=""/>
            </a:pPr>
            <a:r>
              <a:rPr lang="en-US" sz="1400" dirty="0"/>
              <a:t>Wide tempo variety helps encourage a non-identical performances.</a:t>
            </a:r>
          </a:p>
        </p:txBody>
      </p:sp>
    </p:spTree>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3" name="Picture 12">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5" name="Oval 14">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 name="Picture 18">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1" name="Rectangle 20">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7" name="Picture 6">
            <a:extLst>
              <a:ext uri="{FF2B5EF4-FFF2-40B4-BE49-F238E27FC236}">
                <a16:creationId xmlns:a16="http://schemas.microsoft.com/office/drawing/2014/main" id="{3F8C470A-95C6-598F-35A9-B10172FD5E74}"/>
              </a:ext>
            </a:extLst>
          </p:cNvPr>
          <p:cNvPicPr>
            <a:picLocks noChangeAspect="1"/>
          </p:cNvPicPr>
          <p:nvPr/>
        </p:nvPicPr>
        <p:blipFill rotWithShape="1">
          <a:blip r:embed="rId8">
            <a:duotone>
              <a:prstClr val="black"/>
              <a:schemeClr val="accent5">
                <a:tint val="45000"/>
                <a:satMod val="400000"/>
              </a:schemeClr>
            </a:duotone>
            <a:alphaModFix amt="25000"/>
          </a:blip>
          <a:srcRect t="18773"/>
          <a:stretch/>
        </p:blipFill>
        <p:spPr>
          <a:xfrm>
            <a:off x="20" y="10"/>
            <a:ext cx="9143980" cy="5143490"/>
          </a:xfrm>
          <a:prstGeom prst="rect">
            <a:avLst/>
          </a:prstGeom>
        </p:spPr>
      </p:pic>
      <p:sp>
        <p:nvSpPr>
          <p:cNvPr id="2" name="Title 1">
            <a:extLst>
              <a:ext uri="{FF2B5EF4-FFF2-40B4-BE49-F238E27FC236}">
                <a16:creationId xmlns:a16="http://schemas.microsoft.com/office/drawing/2014/main" id="{8CFB17FC-9197-E180-894D-248AAFEF46EA}"/>
              </a:ext>
            </a:extLst>
          </p:cNvPr>
          <p:cNvSpPr>
            <a:spLocks noGrp="1"/>
          </p:cNvSpPr>
          <p:nvPr>
            <p:ph type="title"/>
          </p:nvPr>
        </p:nvSpPr>
        <p:spPr>
          <a:xfrm>
            <a:off x="866216" y="1085850"/>
            <a:ext cx="6619243" cy="2497185"/>
          </a:xfrm>
        </p:spPr>
        <p:txBody>
          <a:bodyPr vert="horz" lIns="91440" tIns="45720" rIns="91440" bIns="45720" rtlCol="0" anchor="b">
            <a:normAutofit/>
          </a:bodyPr>
          <a:lstStyle/>
          <a:p>
            <a:pPr defTabSz="457200"/>
            <a:r>
              <a:rPr lang="en-US" sz="7200"/>
              <a:t>Augmented Instruments</a:t>
            </a:r>
          </a:p>
        </p:txBody>
      </p:sp>
      <p:sp>
        <p:nvSpPr>
          <p:cNvPr id="3" name="Text Placeholder 2">
            <a:extLst>
              <a:ext uri="{FF2B5EF4-FFF2-40B4-BE49-F238E27FC236}">
                <a16:creationId xmlns:a16="http://schemas.microsoft.com/office/drawing/2014/main" id="{A9AFD8CB-C2C9-EC26-A1EF-E718487639A6}"/>
              </a:ext>
            </a:extLst>
          </p:cNvPr>
          <p:cNvSpPr>
            <a:spLocks noGrp="1"/>
          </p:cNvSpPr>
          <p:nvPr>
            <p:ph type="body" sz="half" idx="2"/>
          </p:nvPr>
        </p:nvSpPr>
        <p:spPr>
          <a:xfrm>
            <a:off x="866216" y="3583035"/>
            <a:ext cx="6619243" cy="646065"/>
          </a:xfrm>
        </p:spPr>
        <p:txBody>
          <a:bodyPr vert="horz" lIns="91440" tIns="45720" rIns="91440" bIns="45720" rtlCol="0" anchor="t">
            <a:normAutofit/>
          </a:bodyPr>
          <a:lstStyle/>
          <a:p>
            <a:pPr defTabSz="457200">
              <a:spcBef>
                <a:spcPts val="1000"/>
              </a:spcBef>
            </a:pPr>
            <a:r>
              <a:rPr lang="en-US" sz="2000" cap="all">
                <a:solidFill>
                  <a:schemeClr val="bg2">
                    <a:lumMod val="40000"/>
                    <a:lumOff val="60000"/>
                  </a:schemeClr>
                </a:solidFill>
              </a:rPr>
              <a:t>What is the Cyberinet?</a:t>
            </a:r>
          </a:p>
        </p:txBody>
      </p:sp>
      <p:sp>
        <p:nvSpPr>
          <p:cNvPr id="23" name="Rectangle 22">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36AF73E1-DFE0-D7BF-1DD5-5FBE37BFBD50}"/>
              </a:ext>
            </a:extLst>
          </p:cNvPr>
          <p:cNvSpPr>
            <a:spLocks noGrp="1"/>
          </p:cNvSpPr>
          <p:nvPr>
            <p:ph type="sldNum" sz="quarter" idx="12"/>
          </p:nvPr>
        </p:nvSpPr>
        <p:spPr>
          <a:xfrm>
            <a:off x="7764405" y="221796"/>
            <a:ext cx="628649" cy="575766"/>
          </a:xfrm>
        </p:spPr>
        <p:txBody>
          <a:bodyPr vert="horz" lIns="91440" tIns="45720" rIns="91440" bIns="45720" rtlCol="0" anchor="b">
            <a:normAutofit/>
          </a:bodyPr>
          <a:lstStyle/>
          <a:p>
            <a:pPr lvl="0" indent="0" defTabSz="914400">
              <a:spcBef>
                <a:spcPts val="0"/>
              </a:spcBef>
              <a:spcAft>
                <a:spcPts val="600"/>
              </a:spcAft>
              <a:buNone/>
            </a:pPr>
            <a:fld id="{00000000-1234-1234-1234-123412341234}" type="slidenum">
              <a:rPr lang="en-US" sz="2800"/>
              <a:pPr lvl="0" indent="0" defTabSz="914400">
                <a:spcBef>
                  <a:spcPts val="0"/>
                </a:spcBef>
                <a:spcAft>
                  <a:spcPts val="600"/>
                </a:spcAft>
                <a:buNone/>
              </a:pPr>
              <a:t>2</a:t>
            </a:fld>
            <a:endParaRPr lang="en-US" sz="2800"/>
          </a:p>
        </p:txBody>
      </p:sp>
      <p:sp>
        <p:nvSpPr>
          <p:cNvPr id="4" name="Footer Placeholder 3">
            <a:extLst>
              <a:ext uri="{FF2B5EF4-FFF2-40B4-BE49-F238E27FC236}">
                <a16:creationId xmlns:a16="http://schemas.microsoft.com/office/drawing/2014/main" id="{568FE237-351A-7AC2-8754-7F641AB8C994}"/>
              </a:ext>
            </a:extLst>
          </p:cNvPr>
          <p:cNvSpPr>
            <a:spLocks noGrp="1"/>
          </p:cNvSpPr>
          <p:nvPr>
            <p:ph type="ftr" sz="quarter" idx="11"/>
          </p:nvPr>
        </p:nvSpPr>
        <p:spPr>
          <a:xfrm rot="5400000">
            <a:off x="6713679" y="2418972"/>
            <a:ext cx="2894847" cy="228601"/>
          </a:xfrm>
        </p:spPr>
        <p:txBody>
          <a:bodyPr vert="horz" lIns="91440" tIns="45720" rIns="91440" bIns="45720" rtlCol="0" anchor="b">
            <a:normAutofit/>
          </a:bodyPr>
          <a:lstStyle/>
          <a:p>
            <a:pPr defTabSz="914400">
              <a:lnSpc>
                <a:spcPct val="90000"/>
              </a:lnSpc>
              <a:spcAft>
                <a:spcPts val="600"/>
              </a:spcAft>
            </a:pPr>
            <a:r>
              <a:rPr lang="en-US" sz="1000" b="0" i="0" kern="1200">
                <a:solidFill>
                  <a:schemeClr val="tx1">
                    <a:tint val="75000"/>
                    <a:alpha val="60000"/>
                  </a:schemeClr>
                </a:solidFill>
                <a:latin typeface="+mn-lt"/>
                <a:ea typeface="+mn-ea"/>
                <a:cs typeface="+mn-cs"/>
              </a:rPr>
              <a:t>A short history</a:t>
            </a:r>
          </a:p>
        </p:txBody>
      </p:sp>
    </p:spTree>
    <p:extLst>
      <p:ext uri="{BB962C8B-B14F-4D97-AF65-F5344CB8AC3E}">
        <p14:creationId xmlns:p14="http://schemas.microsoft.com/office/powerpoint/2010/main" val="1310833898"/>
      </p:ext>
    </p:extLst>
  </p:cSld>
  <p:clrMapOvr>
    <a:masterClrMapping/>
  </p:clrMapOvr>
  <mc:AlternateContent xmlns:mc="http://schemas.openxmlformats.org/markup-compatibility/2006" xmlns:p14="http://schemas.microsoft.com/office/powerpoint/2010/main">
    <mc:Choice Requires="p14">
      <p:transition spd="slow" p14:dur="2000">
        <p14:prism/>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i="1"/>
              <a:t>Ethereal Presence</a:t>
            </a:r>
            <a:r>
              <a:rPr lang="en"/>
              <a:t> opening page</a:t>
            </a:r>
            <a:endParaRPr/>
          </a:p>
        </p:txBody>
      </p:sp>
      <p:sp>
        <p:nvSpPr>
          <p:cNvPr id="3" name="Slide Number Placeholder 2">
            <a:extLst>
              <a:ext uri="{FF2B5EF4-FFF2-40B4-BE49-F238E27FC236}">
                <a16:creationId xmlns:a16="http://schemas.microsoft.com/office/drawing/2014/main" id="{0114AA9F-D497-842D-DB4C-0CC91CE5340A}"/>
              </a:ext>
            </a:extLst>
          </p:cNvPr>
          <p:cNvSpPr>
            <a:spLocks noGrp="1"/>
          </p:cNvSpPr>
          <p:nvPr>
            <p:ph type="sldNum" idx="12"/>
          </p:nvPr>
        </p:nvSpPr>
        <p:spPr>
          <a:xfrm>
            <a:off x="7701094" y="378356"/>
            <a:ext cx="665666" cy="393600"/>
          </a:xfrm>
        </p:spPr>
        <p:txBody>
          <a:bodyPr>
            <a:noAutofit/>
          </a:bodyPr>
          <a:lstStyle/>
          <a:p>
            <a:pPr marL="0" lvl="0" indent="0" algn="r" rtl="0">
              <a:spcBef>
                <a:spcPts val="0"/>
              </a:spcBef>
              <a:spcAft>
                <a:spcPts val="0"/>
              </a:spcAft>
              <a:buNone/>
            </a:pPr>
            <a:fld id="{00000000-1234-1234-1234-123412341234}" type="slidenum">
              <a:rPr lang="en" sz="2800" smtClean="0"/>
              <a:t>29</a:t>
            </a:fld>
            <a:endParaRPr lang="en" sz="2800" dirty="0"/>
          </a:p>
        </p:txBody>
      </p:sp>
      <p:pic>
        <p:nvPicPr>
          <p:cNvPr id="188" name="Google Shape;188;p34">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3614765" y="0"/>
            <a:ext cx="3994778" cy="5159301"/>
          </a:xfrm>
          <a:prstGeom prst="rect">
            <a:avLst/>
          </a:prstGeom>
          <a:noFill/>
          <a:ln>
            <a:noFill/>
          </a:ln>
        </p:spPr>
      </p:pic>
      <p:sp>
        <p:nvSpPr>
          <p:cNvPr id="2" name="TextBox 1">
            <a:extLst>
              <a:ext uri="{FF2B5EF4-FFF2-40B4-BE49-F238E27FC236}">
                <a16:creationId xmlns:a16="http://schemas.microsoft.com/office/drawing/2014/main" id="{4854C007-9D71-0FB4-9D1F-76AE0E6D784E}"/>
              </a:ext>
            </a:extLst>
          </p:cNvPr>
          <p:cNvSpPr txBox="1"/>
          <p:nvPr/>
        </p:nvSpPr>
        <p:spPr>
          <a:xfrm>
            <a:off x="378811" y="453006"/>
            <a:ext cx="3053593" cy="369332"/>
          </a:xfrm>
          <a:prstGeom prst="rect">
            <a:avLst/>
          </a:prstGeom>
          <a:noFill/>
        </p:spPr>
        <p:txBody>
          <a:bodyPr wrap="square" rtlCol="0">
            <a:spAutoFit/>
          </a:bodyPr>
          <a:lstStyle/>
          <a:p>
            <a:r>
              <a:rPr lang="en-US" dirty="0"/>
              <a:t>Adam Cope- Cyberinet</a:t>
            </a:r>
          </a:p>
        </p:txBody>
      </p:sp>
    </p:spTree>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35" name="Picture 34">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37" name="Oval 36">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9" name="Picture 38">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41" name="Picture 40">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43" name="Rectangle 42">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45" name="Rectangle 44">
            <a:extLst>
              <a:ext uri="{FF2B5EF4-FFF2-40B4-BE49-F238E27FC236}">
                <a16:creationId xmlns:a16="http://schemas.microsoft.com/office/drawing/2014/main" id="{20F6071B-48FA-4685-A9C9-A7B21E1C14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9143771" cy="35480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omputer">
            <a:extLst>
              <a:ext uri="{FF2B5EF4-FFF2-40B4-BE49-F238E27FC236}">
                <a16:creationId xmlns:a16="http://schemas.microsoft.com/office/drawing/2014/main" id="{C3F5BD99-43C7-2D7E-A135-27CE042142D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29636" y="80793"/>
            <a:ext cx="3145970" cy="3145970"/>
          </a:xfrm>
          <a:prstGeom prst="rect">
            <a:avLst/>
          </a:prstGeom>
          <a:effectLst/>
        </p:spPr>
      </p:pic>
      <p:sp>
        <p:nvSpPr>
          <p:cNvPr id="47" name="Rectangle 46">
            <a:extLst>
              <a:ext uri="{FF2B5EF4-FFF2-40B4-BE49-F238E27FC236}">
                <a16:creationId xmlns:a16="http://schemas.microsoft.com/office/drawing/2014/main" id="{8C56044C-1580-4C45-8AA3-F2A07478B4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8F1249C9-B37C-0B74-7E63-BCEA0959F1D1}"/>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30</a:t>
            </a:fld>
            <a:endParaRPr lang="en-US" sz="2800">
              <a:solidFill>
                <a:srgbClr val="FFFFFF"/>
              </a:solidFill>
            </a:endParaRPr>
          </a:p>
        </p:txBody>
      </p:sp>
      <p:sp>
        <p:nvSpPr>
          <p:cNvPr id="49" name="Freeform: Shape 48">
            <a:extLst>
              <a:ext uri="{FF2B5EF4-FFF2-40B4-BE49-F238E27FC236}">
                <a16:creationId xmlns:a16="http://schemas.microsoft.com/office/drawing/2014/main" id="{51A8E3CE-561F-42BE-B6A2-FBE96F9A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2684405"/>
            <a:ext cx="9143771" cy="2459095"/>
          </a:xfrm>
          <a:custGeom>
            <a:avLst/>
            <a:gdLst>
              <a:gd name="connsiteX0" fmla="*/ 1 w 12191696"/>
              <a:gd name="connsiteY0" fmla="*/ 0 h 3278793"/>
              <a:gd name="connsiteX1" fmla="*/ 71932 w 12191696"/>
              <a:gd name="connsiteY1" fmla="*/ 12261 h 3278793"/>
              <a:gd name="connsiteX2" fmla="*/ 282849 w 12191696"/>
              <a:gd name="connsiteY2" fmla="*/ 48343 h 3278793"/>
              <a:gd name="connsiteX3" fmla="*/ 436464 w 12191696"/>
              <a:gd name="connsiteY3" fmla="*/ 73565 h 3278793"/>
              <a:gd name="connsiteX4" fmla="*/ 619339 w 12191696"/>
              <a:gd name="connsiteY4" fmla="*/ 100188 h 3278793"/>
              <a:gd name="connsiteX5" fmla="*/ 836351 w 12191696"/>
              <a:gd name="connsiteY5" fmla="*/ 132066 h 3278793"/>
              <a:gd name="connsiteX6" fmla="*/ 1076528 w 12191696"/>
              <a:gd name="connsiteY6" fmla="*/ 165696 h 3278793"/>
              <a:gd name="connsiteX7" fmla="*/ 1347183 w 12191696"/>
              <a:gd name="connsiteY7" fmla="*/ 201077 h 3278793"/>
              <a:gd name="connsiteX8" fmla="*/ 1642223 w 12191696"/>
              <a:gd name="connsiteY8" fmla="*/ 238560 h 3278793"/>
              <a:gd name="connsiteX9" fmla="*/ 1962864 w 12191696"/>
              <a:gd name="connsiteY9" fmla="*/ 276043 h 3278793"/>
              <a:gd name="connsiteX10" fmla="*/ 2304232 w 12191696"/>
              <a:gd name="connsiteY10" fmla="*/ 314227 h 3278793"/>
              <a:gd name="connsiteX11" fmla="*/ 2672421 w 12191696"/>
              <a:gd name="connsiteY11" fmla="*/ 349608 h 3278793"/>
              <a:gd name="connsiteX12" fmla="*/ 3057678 w 12191696"/>
              <a:gd name="connsiteY12" fmla="*/ 383588 h 3278793"/>
              <a:gd name="connsiteX13" fmla="*/ 3464881 w 12191696"/>
              <a:gd name="connsiteY13" fmla="*/ 414415 h 3278793"/>
              <a:gd name="connsiteX14" fmla="*/ 3889152 w 12191696"/>
              <a:gd name="connsiteY14" fmla="*/ 443841 h 3278793"/>
              <a:gd name="connsiteX15" fmla="*/ 4331710 w 12191696"/>
              <a:gd name="connsiteY15" fmla="*/ 471515 h 3278793"/>
              <a:gd name="connsiteX16" fmla="*/ 4558476 w 12191696"/>
              <a:gd name="connsiteY16" fmla="*/ 481324 h 3278793"/>
              <a:gd name="connsiteX17" fmla="*/ 4790118 w 12191696"/>
              <a:gd name="connsiteY17" fmla="*/ 492183 h 3278793"/>
              <a:gd name="connsiteX18" fmla="*/ 5025418 w 12191696"/>
              <a:gd name="connsiteY18" fmla="*/ 502342 h 3278793"/>
              <a:gd name="connsiteX19" fmla="*/ 5261937 w 12191696"/>
              <a:gd name="connsiteY19" fmla="*/ 508998 h 3278793"/>
              <a:gd name="connsiteX20" fmla="*/ 5503333 w 12191696"/>
              <a:gd name="connsiteY20" fmla="*/ 514953 h 3278793"/>
              <a:gd name="connsiteX21" fmla="*/ 5747166 w 12191696"/>
              <a:gd name="connsiteY21" fmla="*/ 521259 h 3278793"/>
              <a:gd name="connsiteX22" fmla="*/ 5995877 w 12191696"/>
              <a:gd name="connsiteY22" fmla="*/ 525463 h 3278793"/>
              <a:gd name="connsiteX23" fmla="*/ 6247026 w 12191696"/>
              <a:gd name="connsiteY23" fmla="*/ 525463 h 3278793"/>
              <a:gd name="connsiteX24" fmla="*/ 6500613 w 12191696"/>
              <a:gd name="connsiteY24" fmla="*/ 527565 h 3278793"/>
              <a:gd name="connsiteX25" fmla="*/ 6756639 w 12191696"/>
              <a:gd name="connsiteY25" fmla="*/ 525463 h 3278793"/>
              <a:gd name="connsiteX26" fmla="*/ 7016322 w 12191696"/>
              <a:gd name="connsiteY26" fmla="*/ 521259 h 3278793"/>
              <a:gd name="connsiteX27" fmla="*/ 7276005 w 12191696"/>
              <a:gd name="connsiteY27" fmla="*/ 517406 h 3278793"/>
              <a:gd name="connsiteX28" fmla="*/ 7539345 w 12191696"/>
              <a:gd name="connsiteY28" fmla="*/ 508998 h 3278793"/>
              <a:gd name="connsiteX29" fmla="*/ 7805124 w 12191696"/>
              <a:gd name="connsiteY29" fmla="*/ 500241 h 3278793"/>
              <a:gd name="connsiteX30" fmla="*/ 8070903 w 12191696"/>
              <a:gd name="connsiteY30" fmla="*/ 490082 h 3278793"/>
              <a:gd name="connsiteX31" fmla="*/ 8339121 w 12191696"/>
              <a:gd name="connsiteY31" fmla="*/ 475719 h 3278793"/>
              <a:gd name="connsiteX32" fmla="*/ 8609776 w 12191696"/>
              <a:gd name="connsiteY32" fmla="*/ 458554 h 3278793"/>
              <a:gd name="connsiteX33" fmla="*/ 8881651 w 12191696"/>
              <a:gd name="connsiteY33" fmla="*/ 442089 h 3278793"/>
              <a:gd name="connsiteX34" fmla="*/ 9153526 w 12191696"/>
              <a:gd name="connsiteY34" fmla="*/ 421071 h 3278793"/>
              <a:gd name="connsiteX35" fmla="*/ 9429058 w 12191696"/>
              <a:gd name="connsiteY35" fmla="*/ 395849 h 3278793"/>
              <a:gd name="connsiteX36" fmla="*/ 9700933 w 12191696"/>
              <a:gd name="connsiteY36" fmla="*/ 370626 h 3278793"/>
              <a:gd name="connsiteX37" fmla="*/ 9977684 w 12191696"/>
              <a:gd name="connsiteY37" fmla="*/ 341551 h 3278793"/>
              <a:gd name="connsiteX38" fmla="*/ 10255655 w 12191696"/>
              <a:gd name="connsiteY38" fmla="*/ 309673 h 3278793"/>
              <a:gd name="connsiteX39" fmla="*/ 10529968 w 12191696"/>
              <a:gd name="connsiteY39" fmla="*/ 276043 h 3278793"/>
              <a:gd name="connsiteX40" fmla="*/ 10807939 w 12191696"/>
              <a:gd name="connsiteY40" fmla="*/ 236809 h 3278793"/>
              <a:gd name="connsiteX41" fmla="*/ 11084690 w 12191696"/>
              <a:gd name="connsiteY41" fmla="*/ 194772 h 3278793"/>
              <a:gd name="connsiteX42" fmla="*/ 11362661 w 12191696"/>
              <a:gd name="connsiteY42" fmla="*/ 153085 h 3278793"/>
              <a:gd name="connsiteX43" fmla="*/ 11639412 w 12191696"/>
              <a:gd name="connsiteY43" fmla="*/ 104392 h 3278793"/>
              <a:gd name="connsiteX44" fmla="*/ 11914945 w 12191696"/>
              <a:gd name="connsiteY44" fmla="*/ 54648 h 3278793"/>
              <a:gd name="connsiteX45" fmla="*/ 12191696 w 12191696"/>
              <a:gd name="connsiteY45" fmla="*/ 2452 h 3278793"/>
              <a:gd name="connsiteX46" fmla="*/ 12191696 w 12191696"/>
              <a:gd name="connsiteY46" fmla="*/ 2802467 h 3278793"/>
              <a:gd name="connsiteX47" fmla="*/ 12191695 w 12191696"/>
              <a:gd name="connsiteY47" fmla="*/ 2802467 h 3278793"/>
              <a:gd name="connsiteX48" fmla="*/ 12191695 w 12191696"/>
              <a:gd name="connsiteY48" fmla="*/ 3278793 h 3278793"/>
              <a:gd name="connsiteX49" fmla="*/ 0 w 12191696"/>
              <a:gd name="connsiteY49" fmla="*/ 3278793 h 3278793"/>
              <a:gd name="connsiteX50" fmla="*/ 0 w 12191696"/>
              <a:gd name="connsiteY50" fmla="*/ 2134639 h 3278793"/>
              <a:gd name="connsiteX51" fmla="*/ 1 w 12191696"/>
              <a:gd name="connsiteY51" fmla="*/ 2134639 h 3278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1696" h="3278793">
                <a:moveTo>
                  <a:pt x="1" y="0"/>
                </a:moveTo>
                <a:lnTo>
                  <a:pt x="71932" y="12261"/>
                </a:lnTo>
                <a:lnTo>
                  <a:pt x="282849" y="48343"/>
                </a:lnTo>
                <a:lnTo>
                  <a:pt x="436464" y="73565"/>
                </a:lnTo>
                <a:lnTo>
                  <a:pt x="619339" y="100188"/>
                </a:lnTo>
                <a:lnTo>
                  <a:pt x="836351" y="132066"/>
                </a:lnTo>
                <a:lnTo>
                  <a:pt x="1076528" y="165696"/>
                </a:lnTo>
                <a:lnTo>
                  <a:pt x="1347183"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3" y="514953"/>
                </a:lnTo>
                <a:lnTo>
                  <a:pt x="5747166"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802467"/>
                </a:lnTo>
                <a:lnTo>
                  <a:pt x="12191695" y="2802467"/>
                </a:lnTo>
                <a:lnTo>
                  <a:pt x="12191695" y="3278793"/>
                </a:lnTo>
                <a:lnTo>
                  <a:pt x="0" y="3278793"/>
                </a:lnTo>
                <a:lnTo>
                  <a:pt x="0" y="2134639"/>
                </a:lnTo>
                <a:lnTo>
                  <a:pt x="1" y="2134639"/>
                </a:lnTo>
                <a:close/>
              </a:path>
            </a:pathLst>
          </a:custGeom>
          <a:ln>
            <a:noFill/>
          </a:ln>
        </p:spPr>
        <p:style>
          <a:lnRef idx="0">
            <a:scrgbClr r="0" g="0" b="0"/>
          </a:lnRef>
          <a:fillRef idx="1003">
            <a:schemeClr val="dk2"/>
          </a:fillRef>
          <a:effectRef idx="0">
            <a:scrgbClr r="0" g="0" b="0"/>
          </a:effectRef>
          <a:fontRef idx="major"/>
        </p:style>
      </p:sp>
      <p:sp>
        <p:nvSpPr>
          <p:cNvPr id="2" name="Title 1">
            <a:extLst>
              <a:ext uri="{FF2B5EF4-FFF2-40B4-BE49-F238E27FC236}">
                <a16:creationId xmlns:a16="http://schemas.microsoft.com/office/drawing/2014/main" id="{54F3CAD8-AAD1-3CFC-F1B1-FEA8097D75E8}"/>
              </a:ext>
            </a:extLst>
          </p:cNvPr>
          <p:cNvSpPr>
            <a:spLocks noGrp="1"/>
          </p:cNvSpPr>
          <p:nvPr>
            <p:ph type="title"/>
          </p:nvPr>
        </p:nvSpPr>
        <p:spPr>
          <a:xfrm>
            <a:off x="477687" y="3278886"/>
            <a:ext cx="6862012" cy="1012893"/>
          </a:xfrm>
        </p:spPr>
        <p:txBody>
          <a:bodyPr vert="horz" lIns="91440" tIns="45720" rIns="91440" bIns="45720" rtlCol="0" anchor="b">
            <a:normAutofit/>
          </a:bodyPr>
          <a:lstStyle/>
          <a:p>
            <a:pPr algn="l" defTabSz="457200">
              <a:spcBef>
                <a:spcPct val="0"/>
              </a:spcBef>
            </a:pPr>
            <a:r>
              <a:rPr lang="en-US" sz="4500" b="0" i="0" kern="1200">
                <a:solidFill>
                  <a:srgbClr val="EBEBEB"/>
                </a:solidFill>
                <a:latin typeface="+mj-lt"/>
                <a:ea typeface="+mj-ea"/>
                <a:cs typeface="+mj-cs"/>
              </a:rPr>
              <a:t>Computer Processing</a:t>
            </a:r>
          </a:p>
        </p:txBody>
      </p:sp>
      <p:sp>
        <p:nvSpPr>
          <p:cNvPr id="51" name="Freeform 16">
            <a:extLst>
              <a:ext uri="{FF2B5EF4-FFF2-40B4-BE49-F238E27FC236}">
                <a16:creationId xmlns:a16="http://schemas.microsoft.com/office/drawing/2014/main" id="{7DE548AA-7E1A-497C-8B79-C74F42ACF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5" y="2460008"/>
            <a:ext cx="2604045" cy="619449"/>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93908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prism/>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Processing/Manipulation in Max</a:t>
            </a:r>
            <a:endParaRPr dirty="0"/>
          </a:p>
        </p:txBody>
      </p:sp>
      <p:sp>
        <p:nvSpPr>
          <p:cNvPr id="141" name="Google Shape;141;p26"/>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The main goal of the Cyberinet is to collect and transmit the sensor data.</a:t>
            </a:r>
            <a:endParaRPr dirty="0"/>
          </a:p>
          <a:p>
            <a:pPr marL="0" lvl="0" indent="0" algn="l" rtl="0">
              <a:spcBef>
                <a:spcPts val="1200"/>
              </a:spcBef>
              <a:spcAft>
                <a:spcPts val="0"/>
              </a:spcAft>
              <a:buNone/>
            </a:pPr>
            <a:r>
              <a:rPr lang="en" dirty="0"/>
              <a:t>From there it is largely up to the user to decide what they want to to with the data.</a:t>
            </a:r>
            <a:endParaRPr dirty="0"/>
          </a:p>
          <a:p>
            <a:pPr marL="0" lvl="0" indent="0" algn="l" rtl="0">
              <a:spcBef>
                <a:spcPts val="1200"/>
              </a:spcBef>
              <a:spcAft>
                <a:spcPts val="0"/>
              </a:spcAft>
              <a:buNone/>
            </a:pPr>
            <a:r>
              <a:rPr lang="en" dirty="0"/>
              <a:t>To help with that I have also created a series of Max patches that can be used to control various elements of a Max patch including:</a:t>
            </a:r>
            <a:endParaRPr dirty="0"/>
          </a:p>
          <a:p>
            <a:pPr marL="457200" lvl="0" indent="-317182" algn="l" rtl="0">
              <a:spcBef>
                <a:spcPts val="1200"/>
              </a:spcBef>
              <a:spcAft>
                <a:spcPts val="0"/>
              </a:spcAft>
              <a:buSzPct val="100000"/>
              <a:buChar char="●"/>
            </a:pPr>
            <a:r>
              <a:rPr lang="en" dirty="0"/>
              <a:t>Reverb</a:t>
            </a:r>
            <a:endParaRPr dirty="0"/>
          </a:p>
          <a:p>
            <a:pPr marL="457200" lvl="0" indent="-317182" algn="l" rtl="0">
              <a:spcBef>
                <a:spcPts val="0"/>
              </a:spcBef>
              <a:spcAft>
                <a:spcPts val="0"/>
              </a:spcAft>
              <a:buSzPct val="100000"/>
              <a:buChar char="●"/>
            </a:pPr>
            <a:r>
              <a:rPr lang="en" dirty="0"/>
              <a:t>Various Delays</a:t>
            </a:r>
            <a:endParaRPr dirty="0"/>
          </a:p>
          <a:p>
            <a:pPr marL="457200" lvl="0" indent="-317182" algn="l" rtl="0">
              <a:spcBef>
                <a:spcPts val="0"/>
              </a:spcBef>
              <a:spcAft>
                <a:spcPts val="0"/>
              </a:spcAft>
              <a:buSzPct val="100000"/>
              <a:buChar char="●"/>
            </a:pPr>
            <a:r>
              <a:rPr lang="en" dirty="0"/>
              <a:t>Gain </a:t>
            </a:r>
            <a:endParaRPr dirty="0"/>
          </a:p>
          <a:p>
            <a:pPr marL="457200" lvl="0" indent="-317182" algn="l" rtl="0">
              <a:spcBef>
                <a:spcPts val="0"/>
              </a:spcBef>
              <a:spcAft>
                <a:spcPts val="0"/>
              </a:spcAft>
              <a:buSzPct val="100000"/>
              <a:buChar char="●"/>
            </a:pPr>
            <a:r>
              <a:rPr lang="en-US" dirty="0"/>
              <a:t>Debug testing tool</a:t>
            </a:r>
          </a:p>
          <a:p>
            <a:pPr marL="457200" lvl="0" indent="-317182" algn="l" rtl="0">
              <a:spcBef>
                <a:spcPts val="0"/>
              </a:spcBef>
              <a:spcAft>
                <a:spcPts val="0"/>
              </a:spcAft>
              <a:buSzPct val="100000"/>
              <a:buChar char="●"/>
            </a:pPr>
            <a:r>
              <a:rPr lang="en-US" dirty="0"/>
              <a:t>Tuner</a:t>
            </a:r>
            <a:endParaRPr dirty="0"/>
          </a:p>
          <a:p>
            <a:pPr marL="457200" lvl="0" indent="-317182" algn="l" rtl="0">
              <a:spcBef>
                <a:spcPts val="0"/>
              </a:spcBef>
              <a:spcAft>
                <a:spcPts val="0"/>
              </a:spcAft>
              <a:buSzPct val="100000"/>
              <a:buChar char="●"/>
            </a:pPr>
            <a:r>
              <a:rPr lang="en" dirty="0"/>
              <a:t>Playback Control</a:t>
            </a:r>
            <a:endParaRPr dirty="0"/>
          </a:p>
          <a:p>
            <a:pPr marL="457200" lvl="0" indent="-317182" algn="l" rtl="0">
              <a:spcBef>
                <a:spcPts val="0"/>
              </a:spcBef>
              <a:spcAft>
                <a:spcPts val="0"/>
              </a:spcAft>
              <a:buSzPct val="100000"/>
              <a:buChar char="●"/>
            </a:pPr>
            <a:r>
              <a:rPr lang="en" dirty="0"/>
              <a:t>DMX Control</a:t>
            </a:r>
          </a:p>
          <a:p>
            <a:pPr marL="457200" lvl="0" indent="-317182" algn="l" rtl="0">
              <a:spcBef>
                <a:spcPts val="0"/>
              </a:spcBef>
              <a:spcAft>
                <a:spcPts val="0"/>
              </a:spcAft>
              <a:buSzPct val="100000"/>
              <a:buChar char="●"/>
            </a:pPr>
            <a:r>
              <a:rPr lang="en-US" dirty="0"/>
              <a:t>M</a:t>
            </a:r>
            <a:r>
              <a:rPr lang="en" dirty="0"/>
              <a:t>ore coming soon!</a:t>
            </a:r>
            <a:endParaRPr dirty="0"/>
          </a:p>
        </p:txBody>
      </p:sp>
      <p:sp>
        <p:nvSpPr>
          <p:cNvPr id="3" name="Slide Number Placeholder 2">
            <a:extLst>
              <a:ext uri="{FF2B5EF4-FFF2-40B4-BE49-F238E27FC236}">
                <a16:creationId xmlns:a16="http://schemas.microsoft.com/office/drawing/2014/main" id="{5F94414F-2640-41F2-BE58-CE90B8C4B8EA}"/>
              </a:ext>
            </a:extLst>
          </p:cNvPr>
          <p:cNvSpPr>
            <a:spLocks noGrp="1"/>
          </p:cNvSpPr>
          <p:nvPr>
            <p:ph type="sldNum" idx="12"/>
          </p:nvPr>
        </p:nvSpPr>
        <p:spPr>
          <a:xfrm>
            <a:off x="7747200" y="337775"/>
            <a:ext cx="643750" cy="393600"/>
          </a:xfrm>
        </p:spPr>
        <p:txBody>
          <a:bodyPr>
            <a:noAutofit/>
          </a:bodyPr>
          <a:lstStyle/>
          <a:p>
            <a:pPr marL="0" lvl="0" indent="0" algn="r" rtl="0">
              <a:spcBef>
                <a:spcPts val="0"/>
              </a:spcBef>
              <a:spcAft>
                <a:spcPts val="0"/>
              </a:spcAft>
              <a:buNone/>
            </a:pPr>
            <a:fld id="{00000000-1234-1234-1234-123412341234}" type="slidenum">
              <a:rPr lang="en" sz="2800" smtClean="0"/>
              <a:t>31</a:t>
            </a:fld>
            <a:endParaRPr lang="en" sz="2800" dirty="0"/>
          </a:p>
        </p:txBody>
      </p:sp>
      <p:pic>
        <p:nvPicPr>
          <p:cNvPr id="4" name="Picture 3" descr="A screenshot of a computer&#10;&#10;Description automatically generated with low confidence">
            <a:extLst>
              <a:ext uri="{FF2B5EF4-FFF2-40B4-BE49-F238E27FC236}">
                <a16:creationId xmlns:a16="http://schemas.microsoft.com/office/drawing/2014/main" id="{92A09E95-5258-96E8-A89A-0C290EC424B5}"/>
              </a:ext>
            </a:extLst>
          </p:cNvPr>
          <p:cNvPicPr>
            <a:picLocks noChangeAspect="1"/>
          </p:cNvPicPr>
          <p:nvPr/>
        </p:nvPicPr>
        <p:blipFill>
          <a:blip r:embed="rId3"/>
          <a:stretch>
            <a:fillRect/>
          </a:stretch>
        </p:blipFill>
        <p:spPr>
          <a:xfrm>
            <a:off x="4346628" y="2690118"/>
            <a:ext cx="2063509" cy="1300907"/>
          </a:xfrm>
          <a:prstGeom prst="rect">
            <a:avLst/>
          </a:prstGeom>
        </p:spPr>
      </p:pic>
      <p:pic>
        <p:nvPicPr>
          <p:cNvPr id="6" name="Picture 5" descr="A screenshot of a computer&#10;&#10;Description automatically generated with low confidence">
            <a:extLst>
              <a:ext uri="{FF2B5EF4-FFF2-40B4-BE49-F238E27FC236}">
                <a16:creationId xmlns:a16="http://schemas.microsoft.com/office/drawing/2014/main" id="{6110D02E-0557-52DB-9715-30F64BE0475D}"/>
              </a:ext>
            </a:extLst>
          </p:cNvPr>
          <p:cNvPicPr>
            <a:picLocks noChangeAspect="1"/>
          </p:cNvPicPr>
          <p:nvPr/>
        </p:nvPicPr>
        <p:blipFill>
          <a:blip r:embed="rId4"/>
          <a:stretch>
            <a:fillRect/>
          </a:stretch>
        </p:blipFill>
        <p:spPr>
          <a:xfrm>
            <a:off x="6768791" y="2711990"/>
            <a:ext cx="2063509" cy="12790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prism/>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45"/>
        <p:cNvGrpSpPr/>
        <p:nvPr/>
      </p:nvGrpSpPr>
      <p:grpSpPr>
        <a:xfrm>
          <a:off x="0" y="0"/>
          <a:ext cx="0" cy="0"/>
          <a:chOff x="0" y="0"/>
          <a:chExt cx="0" cy="0"/>
        </a:xfrm>
      </p:grpSpPr>
      <p:pic>
        <p:nvPicPr>
          <p:cNvPr id="177" name="Picture 176">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79" name="Picture 178">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81" name="Oval 180">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83" name="Picture 182">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85" name="Picture 184">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87" name="Rectangle 186">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46" name="Google Shape;146;p27"/>
          <p:cNvSpPr txBox="1">
            <a:spLocks noGrp="1"/>
          </p:cNvSpPr>
          <p:nvPr>
            <p:ph type="title"/>
          </p:nvPr>
        </p:nvSpPr>
        <p:spPr>
          <a:xfrm>
            <a:off x="486697" y="471949"/>
            <a:ext cx="2492184" cy="1231490"/>
          </a:xfrm>
          <a:prstGeom prst="rect">
            <a:avLst/>
          </a:prstGeom>
        </p:spPr>
        <p:txBody>
          <a:bodyPr spcFirstLastPara="1" vert="horz" lIns="91440" tIns="45720" rIns="91440" bIns="45720" rtlCol="0" anchor="t" anchorCtr="0">
            <a:normAutofit/>
          </a:bodyPr>
          <a:lstStyle/>
          <a:p>
            <a:pPr marL="0" lvl="0" indent="0" defTabSz="457200">
              <a:lnSpc>
                <a:spcPct val="90000"/>
              </a:lnSpc>
              <a:spcBef>
                <a:spcPct val="0"/>
              </a:spcBef>
              <a:spcAft>
                <a:spcPts val="0"/>
              </a:spcAft>
            </a:pPr>
            <a:r>
              <a:rPr lang="en-US" sz="2900"/>
              <a:t>Max Patches Continued</a:t>
            </a:r>
          </a:p>
        </p:txBody>
      </p:sp>
      <p:pic>
        <p:nvPicPr>
          <p:cNvPr id="4" name="Picture 3" descr="Graphical user interface, application&#10;&#10;Description automatically generated">
            <a:extLst>
              <a:ext uri="{FF2B5EF4-FFF2-40B4-BE49-F238E27FC236}">
                <a16:creationId xmlns:a16="http://schemas.microsoft.com/office/drawing/2014/main" id="{ECC9DDFF-3A26-DAB4-D205-7A13DEBAE39D}"/>
              </a:ext>
            </a:extLst>
          </p:cNvPr>
          <p:cNvPicPr>
            <a:picLocks noChangeAspect="1"/>
          </p:cNvPicPr>
          <p:nvPr/>
        </p:nvPicPr>
        <p:blipFill rotWithShape="1">
          <a:blip r:embed="rId8"/>
          <a:srcRect r="1" b="8763"/>
          <a:stretch/>
        </p:blipFill>
        <p:spPr>
          <a:xfrm>
            <a:off x="3464658" y="457200"/>
            <a:ext cx="5193567" cy="4229098"/>
          </a:xfrm>
          <a:prstGeom prst="rect">
            <a:avLst/>
          </a:prstGeom>
          <a:effectLst>
            <a:outerShdw blurRad="50800" dist="38100" dir="5400000" algn="t" rotWithShape="0">
              <a:prstClr val="black">
                <a:alpha val="43000"/>
              </a:prstClr>
            </a:outerShdw>
          </a:effectLst>
        </p:spPr>
      </p:pic>
      <p:sp>
        <p:nvSpPr>
          <p:cNvPr id="189" name="Rectangle 188">
            <a:extLst>
              <a:ext uri="{FF2B5EF4-FFF2-40B4-BE49-F238E27FC236}">
                <a16:creationId xmlns:a16="http://schemas.microsoft.com/office/drawing/2014/main" id="{A93A089E-0A16-452C-B341-0F769780D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08A3B206-643C-7E4B-97AF-AAF6F07C47ED}"/>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pPr lvl="0" indent="0" defTabSz="914400">
                <a:lnSpc>
                  <a:spcPct val="90000"/>
                </a:lnSpc>
                <a:spcBef>
                  <a:spcPts val="0"/>
                </a:spcBef>
                <a:spcAft>
                  <a:spcPts val="600"/>
                </a:spcAft>
                <a:buNone/>
              </a:pPr>
              <a:t>32</a:t>
            </a:fld>
            <a:endParaRPr lang="en-US" sz="2800"/>
          </a:p>
        </p:txBody>
      </p:sp>
      <p:sp>
        <p:nvSpPr>
          <p:cNvPr id="147" name="Google Shape;147;p27"/>
          <p:cNvSpPr txBox="1">
            <a:spLocks noGrp="1"/>
          </p:cNvSpPr>
          <p:nvPr>
            <p:ph type="body" idx="1"/>
          </p:nvPr>
        </p:nvSpPr>
        <p:spPr>
          <a:xfrm>
            <a:off x="485775" y="1828800"/>
            <a:ext cx="2493106" cy="2857499"/>
          </a:xfrm>
          <a:prstGeom prst="rect">
            <a:avLst/>
          </a:prstGeom>
        </p:spPr>
        <p:txBody>
          <a:bodyPr spcFirstLastPara="1" vert="horz" lIns="91440" tIns="45720" rIns="91440" bIns="45720" rtlCol="0" anchorCtr="0">
            <a:normAutofit/>
          </a:bodyPr>
          <a:lstStyle/>
          <a:p>
            <a:pPr marL="0" lvl="0" indent="0" defTabSz="457200">
              <a:spcBef>
                <a:spcPts val="1000"/>
              </a:spcBef>
              <a:buSzPct val="80000"/>
              <a:buFont typeface="Wingdings 3" charset="2"/>
              <a:buChar char=""/>
            </a:pPr>
            <a:r>
              <a:rPr lang="en-US"/>
              <a:t>CNET.receive</a:t>
            </a:r>
            <a:r>
              <a:rPr lang="en-US" dirty="0"/>
              <a:t> receives all the data from the Cyberinet, sorts and scales it for use, then outputs the numbers to unique object outlets.</a:t>
            </a:r>
          </a:p>
        </p:txBody>
      </p:sp>
    </p:spTree>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F56F64-B8D6-1246-CBA7-1D78446EBE7A}"/>
              </a:ext>
            </a:extLst>
          </p:cNvPr>
          <p:cNvSpPr>
            <a:spLocks noGrp="1"/>
          </p:cNvSpPr>
          <p:nvPr>
            <p:ph type="body" idx="1"/>
          </p:nvPr>
        </p:nvSpPr>
        <p:spPr/>
        <p:txBody>
          <a:bodyPr/>
          <a:lstStyle/>
          <a:p>
            <a:r>
              <a:rPr lang="en-US" dirty="0" err="1"/>
              <a:t>CNET.receive</a:t>
            </a:r>
            <a:r>
              <a:rPr lang="en-US" dirty="0"/>
              <a:t> </a:t>
            </a:r>
          </a:p>
        </p:txBody>
      </p:sp>
      <p:sp>
        <p:nvSpPr>
          <p:cNvPr id="3" name="Slide Number Placeholder 2">
            <a:extLst>
              <a:ext uri="{FF2B5EF4-FFF2-40B4-BE49-F238E27FC236}">
                <a16:creationId xmlns:a16="http://schemas.microsoft.com/office/drawing/2014/main" id="{71FDDDBC-BE85-FDCA-88D1-5FD75251FB0A}"/>
              </a:ext>
            </a:extLst>
          </p:cNvPr>
          <p:cNvSpPr>
            <a:spLocks noGrp="1"/>
          </p:cNvSpPr>
          <p:nvPr>
            <p:ph type="sldNum" idx="12"/>
          </p:nvPr>
        </p:nvSpPr>
        <p:spPr>
          <a:xfrm>
            <a:off x="7653909" y="432394"/>
            <a:ext cx="735082" cy="393600"/>
          </a:xfrm>
        </p:spPr>
        <p:txBody>
          <a:bodyPr>
            <a:noAutofit/>
          </a:bodyPr>
          <a:lstStyle/>
          <a:p>
            <a:pPr marL="0" lvl="0" indent="0" algn="r" rtl="0">
              <a:spcBef>
                <a:spcPts val="0"/>
              </a:spcBef>
              <a:spcAft>
                <a:spcPts val="0"/>
              </a:spcAft>
              <a:buNone/>
            </a:pPr>
            <a:fld id="{00000000-1234-1234-1234-123412341234}" type="slidenum">
              <a:rPr lang="en" sz="2800" smtClean="0"/>
              <a:t>33</a:t>
            </a:fld>
            <a:endParaRPr lang="en" sz="2800" dirty="0"/>
          </a:p>
        </p:txBody>
      </p:sp>
      <p:pic>
        <p:nvPicPr>
          <p:cNvPr id="7" name="Picture 6" descr="A screenshot of a computer&#10;&#10;Description automatically generated with low confidence">
            <a:extLst>
              <a:ext uri="{FF2B5EF4-FFF2-40B4-BE49-F238E27FC236}">
                <a16:creationId xmlns:a16="http://schemas.microsoft.com/office/drawing/2014/main" id="{AAE7F521-2095-5E02-8525-F0AB8BFD8ACF}"/>
              </a:ext>
            </a:extLst>
          </p:cNvPr>
          <p:cNvPicPr>
            <a:picLocks noChangeAspect="1"/>
          </p:cNvPicPr>
          <p:nvPr/>
        </p:nvPicPr>
        <p:blipFill>
          <a:blip r:embed="rId3"/>
          <a:stretch>
            <a:fillRect/>
          </a:stretch>
        </p:blipFill>
        <p:spPr>
          <a:xfrm>
            <a:off x="2651631" y="0"/>
            <a:ext cx="3840737" cy="5143500"/>
          </a:xfrm>
          <a:prstGeom prst="rect">
            <a:avLst/>
          </a:prstGeom>
        </p:spPr>
      </p:pic>
    </p:spTree>
    <p:extLst>
      <p:ext uri="{BB962C8B-B14F-4D97-AF65-F5344CB8AC3E}">
        <p14:creationId xmlns:p14="http://schemas.microsoft.com/office/powerpoint/2010/main" val="273013862"/>
      </p:ext>
    </p:extLst>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id="{3756C8CA-4E06-A028-8533-1F5A79FB3945}"/>
              </a:ext>
            </a:extLst>
          </p:cNvPr>
          <p:cNvPicPr>
            <a:picLocks noChangeAspect="1"/>
          </p:cNvPicPr>
          <p:nvPr/>
        </p:nvPicPr>
        <p:blipFill>
          <a:blip r:embed="rId2"/>
          <a:stretch>
            <a:fillRect/>
          </a:stretch>
        </p:blipFill>
        <p:spPr>
          <a:xfrm>
            <a:off x="755009" y="825994"/>
            <a:ext cx="7662582" cy="3811498"/>
          </a:xfrm>
          <a:prstGeom prst="rect">
            <a:avLst/>
          </a:prstGeom>
        </p:spPr>
      </p:pic>
      <p:sp>
        <p:nvSpPr>
          <p:cNvPr id="2" name="Text Placeholder 1">
            <a:extLst>
              <a:ext uri="{FF2B5EF4-FFF2-40B4-BE49-F238E27FC236}">
                <a16:creationId xmlns:a16="http://schemas.microsoft.com/office/drawing/2014/main" id="{6AF56F64-B8D6-1246-CBA7-1D78446EBE7A}"/>
              </a:ext>
            </a:extLst>
          </p:cNvPr>
          <p:cNvSpPr>
            <a:spLocks noGrp="1"/>
          </p:cNvSpPr>
          <p:nvPr>
            <p:ph type="body" idx="1"/>
          </p:nvPr>
        </p:nvSpPr>
        <p:spPr>
          <a:xfrm>
            <a:off x="296460" y="4533125"/>
            <a:ext cx="5998800" cy="605100"/>
          </a:xfrm>
        </p:spPr>
        <p:txBody>
          <a:bodyPr/>
          <a:lstStyle/>
          <a:p>
            <a:r>
              <a:rPr lang="en-US" dirty="0" err="1"/>
              <a:t>CNET.recieve</a:t>
            </a:r>
            <a:r>
              <a:rPr lang="en-US" dirty="0"/>
              <a:t> patch inner workings</a:t>
            </a:r>
          </a:p>
        </p:txBody>
      </p:sp>
      <p:sp>
        <p:nvSpPr>
          <p:cNvPr id="3" name="Slide Number Placeholder 2">
            <a:extLst>
              <a:ext uri="{FF2B5EF4-FFF2-40B4-BE49-F238E27FC236}">
                <a16:creationId xmlns:a16="http://schemas.microsoft.com/office/drawing/2014/main" id="{71FDDDBC-BE85-FDCA-88D1-5FD75251FB0A}"/>
              </a:ext>
            </a:extLst>
          </p:cNvPr>
          <p:cNvSpPr>
            <a:spLocks noGrp="1"/>
          </p:cNvSpPr>
          <p:nvPr>
            <p:ph type="sldNum" idx="12"/>
          </p:nvPr>
        </p:nvSpPr>
        <p:spPr>
          <a:xfrm>
            <a:off x="7653909" y="432394"/>
            <a:ext cx="735082" cy="393600"/>
          </a:xfrm>
        </p:spPr>
        <p:txBody>
          <a:bodyPr>
            <a:noAutofit/>
          </a:bodyPr>
          <a:lstStyle/>
          <a:p>
            <a:pPr marL="0" lvl="0" indent="0" algn="r" rtl="0">
              <a:spcBef>
                <a:spcPts val="0"/>
              </a:spcBef>
              <a:spcAft>
                <a:spcPts val="0"/>
              </a:spcAft>
              <a:buNone/>
            </a:pPr>
            <a:fld id="{00000000-1234-1234-1234-123412341234}" type="slidenum">
              <a:rPr lang="en" sz="2800" smtClean="0"/>
              <a:t>34</a:t>
            </a:fld>
            <a:endParaRPr lang="en" sz="2800" dirty="0"/>
          </a:p>
        </p:txBody>
      </p:sp>
    </p:spTree>
    <p:extLst>
      <p:ext uri="{BB962C8B-B14F-4D97-AF65-F5344CB8AC3E}">
        <p14:creationId xmlns:p14="http://schemas.microsoft.com/office/powerpoint/2010/main" val="593995759"/>
      </p:ext>
    </p:extLst>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51"/>
        <p:cNvGrpSpPr/>
        <p:nvPr/>
      </p:nvGrpSpPr>
      <p:grpSpPr>
        <a:xfrm>
          <a:off x="0" y="0"/>
          <a:ext cx="0" cy="0"/>
          <a:chOff x="0" y="0"/>
          <a:chExt cx="0" cy="0"/>
        </a:xfrm>
      </p:grpSpPr>
      <p:pic>
        <p:nvPicPr>
          <p:cNvPr id="159" name="Picture 15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61" name="Picture 16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63" name="Oval 16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5" name="Picture 16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67" name="Picture 16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69" name="Rectangle 16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2" name="Google Shape;152;p28"/>
          <p:cNvSpPr txBox="1">
            <a:spLocks noGrp="1"/>
          </p:cNvSpPr>
          <p:nvPr>
            <p:ph type="title"/>
          </p:nvPr>
        </p:nvSpPr>
        <p:spPr>
          <a:xfrm>
            <a:off x="488001" y="471949"/>
            <a:ext cx="2497746" cy="1231490"/>
          </a:xfrm>
          <a:prstGeom prst="rect">
            <a:avLst/>
          </a:prstGeom>
        </p:spPr>
        <p:txBody>
          <a:bodyPr spcFirstLastPara="1" vert="horz" lIns="91440" tIns="45720" rIns="91440" bIns="45720" rtlCol="0" anchor="t" anchorCtr="0">
            <a:normAutofit/>
          </a:bodyPr>
          <a:lstStyle/>
          <a:p>
            <a:pPr marL="0" lvl="0" indent="0" defTabSz="457200">
              <a:lnSpc>
                <a:spcPct val="90000"/>
              </a:lnSpc>
              <a:spcBef>
                <a:spcPct val="0"/>
              </a:spcBef>
              <a:spcAft>
                <a:spcPts val="0"/>
              </a:spcAft>
            </a:pPr>
            <a:r>
              <a:rPr lang="en-US" sz="2600" dirty="0"/>
              <a:t>Sending data to other programs</a:t>
            </a:r>
          </a:p>
        </p:txBody>
      </p:sp>
      <p:pic>
        <p:nvPicPr>
          <p:cNvPr id="156" name="Picture 154" descr="Computer script on a screen">
            <a:extLst>
              <a:ext uri="{FF2B5EF4-FFF2-40B4-BE49-F238E27FC236}">
                <a16:creationId xmlns:a16="http://schemas.microsoft.com/office/drawing/2014/main" id="{4E6B0630-A051-19FC-E4BF-7C646311E713}"/>
              </a:ext>
            </a:extLst>
          </p:cNvPr>
          <p:cNvPicPr>
            <a:picLocks noChangeAspect="1"/>
          </p:cNvPicPr>
          <p:nvPr/>
        </p:nvPicPr>
        <p:blipFill rotWithShape="1">
          <a:blip r:embed="rId8"/>
          <a:srcRect r="26416"/>
          <a:stretch/>
        </p:blipFill>
        <p:spPr>
          <a:xfrm>
            <a:off x="3476010" y="10"/>
            <a:ext cx="5670097" cy="5143490"/>
          </a:xfrm>
          <a:prstGeom prst="rect">
            <a:avLst/>
          </a:prstGeom>
        </p:spPr>
      </p:pic>
      <p:sp>
        <p:nvSpPr>
          <p:cNvPr id="171" name="Rectangle 170">
            <a:extLst>
              <a:ext uri="{FF2B5EF4-FFF2-40B4-BE49-F238E27FC236}">
                <a16:creationId xmlns:a16="http://schemas.microsoft.com/office/drawing/2014/main" id="{A26E2FAE-FA60-497B-B2CB-7702C6FF3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D111CE60-D723-B74D-A60F-E28B967D6880}"/>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35</a:t>
            </a:fld>
            <a:endParaRPr lang="en-US" sz="2800"/>
          </a:p>
        </p:txBody>
      </p:sp>
      <p:sp>
        <p:nvSpPr>
          <p:cNvPr id="153" name="Google Shape;153;p28"/>
          <p:cNvSpPr txBox="1">
            <a:spLocks noGrp="1"/>
          </p:cNvSpPr>
          <p:nvPr>
            <p:ph type="body" idx="1"/>
          </p:nvPr>
        </p:nvSpPr>
        <p:spPr>
          <a:xfrm>
            <a:off x="488001" y="1828800"/>
            <a:ext cx="2497746" cy="2857499"/>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sz="1200" dirty="0"/>
              <a:t>Data from the Cyberinet can be read by any Serial Monitor.</a:t>
            </a:r>
          </a:p>
          <a:p>
            <a:pPr marL="0" lvl="0" indent="0" defTabSz="457200">
              <a:lnSpc>
                <a:spcPct val="90000"/>
              </a:lnSpc>
              <a:spcBef>
                <a:spcPts val="1000"/>
              </a:spcBef>
              <a:buSzPct val="80000"/>
              <a:buFont typeface="Wingdings 3" charset="2"/>
              <a:buChar char=""/>
            </a:pPr>
            <a:r>
              <a:rPr lang="en-US" sz="1200" dirty="0"/>
              <a:t>Data is formatted for Max by default.</a:t>
            </a:r>
          </a:p>
          <a:p>
            <a:pPr marL="0" lvl="0" indent="0" defTabSz="457200">
              <a:lnSpc>
                <a:spcPct val="90000"/>
              </a:lnSpc>
              <a:spcBef>
                <a:spcPts val="1000"/>
              </a:spcBef>
              <a:buSzPct val="80000"/>
              <a:buFont typeface="Wingdings 3" charset="2"/>
              <a:buChar char=""/>
            </a:pPr>
            <a:r>
              <a:rPr lang="en-US" sz="1200" dirty="0"/>
              <a:t>Programs like Max can then convert the messages to different formats and transmit them to other devices and software as needed. </a:t>
            </a:r>
          </a:p>
        </p:txBody>
      </p:sp>
    </p:spTree>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7"/>
        <p:cNvGrpSpPr/>
        <p:nvPr/>
      </p:nvGrpSpPr>
      <p:grpSpPr>
        <a:xfrm>
          <a:off x="0" y="0"/>
          <a:ext cx="0" cy="0"/>
          <a:chOff x="0" y="0"/>
          <a:chExt cx="0" cy="0"/>
        </a:xfrm>
      </p:grpSpPr>
      <p:pic>
        <p:nvPicPr>
          <p:cNvPr id="165" name="Picture 164">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67" name="Picture 166">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69" name="Oval 168">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1" name="Picture 170">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73" name="Picture 172">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75" name="Rectangle 174">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77" name="Rectangle 176">
            <a:extLst>
              <a:ext uri="{FF2B5EF4-FFF2-40B4-BE49-F238E27FC236}">
                <a16:creationId xmlns:a16="http://schemas.microsoft.com/office/drawing/2014/main" id="{C6A81905-F480-46A4-BC10-215D24EA1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58" name="Google Shape;158;p29"/>
          <p:cNvSpPr txBox="1">
            <a:spLocks noGrp="1"/>
          </p:cNvSpPr>
          <p:nvPr>
            <p:ph type="title"/>
          </p:nvPr>
        </p:nvSpPr>
        <p:spPr>
          <a:xfrm>
            <a:off x="3654009" y="1085850"/>
            <a:ext cx="4688700"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b="0" i="0" kern="1200" dirty="0">
                <a:solidFill>
                  <a:srgbClr val="EBEBEB"/>
                </a:solidFill>
                <a:latin typeface="+mj-lt"/>
                <a:ea typeface="+mj-ea"/>
                <a:cs typeface="+mj-cs"/>
              </a:rPr>
              <a:t>Online Resources</a:t>
            </a:r>
          </a:p>
        </p:txBody>
      </p:sp>
      <p:sp>
        <p:nvSpPr>
          <p:cNvPr id="179" name="Freeform 8">
            <a:extLst>
              <a:ext uri="{FF2B5EF4-FFF2-40B4-BE49-F238E27FC236}">
                <a16:creationId xmlns:a16="http://schemas.microsoft.com/office/drawing/2014/main" id="{36FD4D9D-3784-41E8-8405-A42B72F5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101769"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81" name="Freeform: Shape 180">
            <a:extLst>
              <a:ext uri="{FF2B5EF4-FFF2-40B4-BE49-F238E27FC236}">
                <a16:creationId xmlns:a16="http://schemas.microsoft.com/office/drawing/2014/main" id="{09811DF6-66E4-43D5-B564-315179653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61473" cy="5143500"/>
          </a:xfrm>
          <a:custGeom>
            <a:avLst/>
            <a:gdLst>
              <a:gd name="connsiteX0" fmla="*/ 3137249 w 4481964"/>
              <a:gd name="connsiteY0" fmla="*/ 0 h 6858000"/>
              <a:gd name="connsiteX1" fmla="*/ 4480787 w 4481964"/>
              <a:gd name="connsiteY1" fmla="*/ 0 h 6858000"/>
              <a:gd name="connsiteX2" fmla="*/ 4455742 w 4481964"/>
              <a:gd name="connsiteY2" fmla="*/ 155676 h 6858000"/>
              <a:gd name="connsiteX3" fmla="*/ 4431873 w 4481964"/>
              <a:gd name="connsiteY3" fmla="*/ 310667 h 6858000"/>
              <a:gd name="connsiteX4" fmla="*/ 4408509 w 4481964"/>
              <a:gd name="connsiteY4" fmla="*/ 466344 h 6858000"/>
              <a:gd name="connsiteX5" fmla="*/ 4388506 w 4481964"/>
              <a:gd name="connsiteY5" fmla="*/ 622706 h 6858000"/>
              <a:gd name="connsiteX6" fmla="*/ 4368335 w 4481964"/>
              <a:gd name="connsiteY6" fmla="*/ 778383 h 6858000"/>
              <a:gd name="connsiteX7" fmla="*/ 4349509 w 4481964"/>
              <a:gd name="connsiteY7" fmla="*/ 934745 h 6858000"/>
              <a:gd name="connsiteX8" fmla="*/ 4333373 w 4481964"/>
              <a:gd name="connsiteY8" fmla="*/ 1089050 h 6858000"/>
              <a:gd name="connsiteX9" fmla="*/ 4318077 w 4481964"/>
              <a:gd name="connsiteY9" fmla="*/ 1245413 h 6858000"/>
              <a:gd name="connsiteX10" fmla="*/ 4304125 w 4481964"/>
              <a:gd name="connsiteY10" fmla="*/ 1401089 h 6858000"/>
              <a:gd name="connsiteX11" fmla="*/ 4292023 w 4481964"/>
              <a:gd name="connsiteY11" fmla="*/ 1554023 h 6858000"/>
              <a:gd name="connsiteX12" fmla="*/ 4279920 w 4481964"/>
              <a:gd name="connsiteY12" fmla="*/ 1709013 h 6858000"/>
              <a:gd name="connsiteX13" fmla="*/ 4269835 w 4481964"/>
              <a:gd name="connsiteY13" fmla="*/ 1861947 h 6858000"/>
              <a:gd name="connsiteX14" fmla="*/ 4261935 w 4481964"/>
              <a:gd name="connsiteY14" fmla="*/ 2014880 h 6858000"/>
              <a:gd name="connsiteX15" fmla="*/ 4253698 w 4481964"/>
              <a:gd name="connsiteY15" fmla="*/ 2167128 h 6858000"/>
              <a:gd name="connsiteX16" fmla="*/ 4246807 w 4481964"/>
              <a:gd name="connsiteY16" fmla="*/ 2318004 h 6858000"/>
              <a:gd name="connsiteX17" fmla="*/ 4241932 w 4481964"/>
              <a:gd name="connsiteY17" fmla="*/ 2467508 h 6858000"/>
              <a:gd name="connsiteX18" fmla="*/ 4237730 w 4481964"/>
              <a:gd name="connsiteY18" fmla="*/ 2617013 h 6858000"/>
              <a:gd name="connsiteX19" fmla="*/ 4233696 w 4481964"/>
              <a:gd name="connsiteY19" fmla="*/ 2765145 h 6858000"/>
              <a:gd name="connsiteX20" fmla="*/ 4231847 w 4481964"/>
              <a:gd name="connsiteY20" fmla="*/ 2911221 h 6858000"/>
              <a:gd name="connsiteX21" fmla="*/ 4229830 w 4481964"/>
              <a:gd name="connsiteY21" fmla="*/ 3057296 h 6858000"/>
              <a:gd name="connsiteX22" fmla="*/ 4228821 w 4481964"/>
              <a:gd name="connsiteY22" fmla="*/ 3201314 h 6858000"/>
              <a:gd name="connsiteX23" fmla="*/ 4229830 w 4481964"/>
              <a:gd name="connsiteY23" fmla="*/ 3343960 h 6858000"/>
              <a:gd name="connsiteX24" fmla="*/ 4229830 w 4481964"/>
              <a:gd name="connsiteY24" fmla="*/ 3485235 h 6858000"/>
              <a:gd name="connsiteX25" fmla="*/ 4231847 w 4481964"/>
              <a:gd name="connsiteY25" fmla="*/ 3625138 h 6858000"/>
              <a:gd name="connsiteX26" fmla="*/ 4234872 w 4481964"/>
              <a:gd name="connsiteY26" fmla="*/ 3762298 h 6858000"/>
              <a:gd name="connsiteX27" fmla="*/ 4237730 w 4481964"/>
              <a:gd name="connsiteY27" fmla="*/ 3898087 h 6858000"/>
              <a:gd name="connsiteX28" fmla="*/ 4240924 w 4481964"/>
              <a:gd name="connsiteY28" fmla="*/ 4031132 h 6858000"/>
              <a:gd name="connsiteX29" fmla="*/ 4245798 w 4481964"/>
              <a:gd name="connsiteY29" fmla="*/ 4163491 h 6858000"/>
              <a:gd name="connsiteX30" fmla="*/ 4251009 w 4481964"/>
              <a:gd name="connsiteY30" fmla="*/ 4293793 h 6858000"/>
              <a:gd name="connsiteX31" fmla="*/ 4255715 w 4481964"/>
              <a:gd name="connsiteY31" fmla="*/ 4421352 h 6858000"/>
              <a:gd name="connsiteX32" fmla="*/ 4268995 w 4481964"/>
              <a:gd name="connsiteY32" fmla="*/ 4670298 h 6858000"/>
              <a:gd name="connsiteX33" fmla="*/ 4283114 w 4481964"/>
              <a:gd name="connsiteY33" fmla="*/ 4908956 h 6858000"/>
              <a:gd name="connsiteX34" fmla="*/ 4297906 w 4481964"/>
              <a:gd name="connsiteY34" fmla="*/ 5138013 h 6858000"/>
              <a:gd name="connsiteX35" fmla="*/ 4314211 w 4481964"/>
              <a:gd name="connsiteY35" fmla="*/ 5354726 h 6858000"/>
              <a:gd name="connsiteX36" fmla="*/ 4331188 w 4481964"/>
              <a:gd name="connsiteY36" fmla="*/ 5561838 h 6858000"/>
              <a:gd name="connsiteX37" fmla="*/ 4349509 w 4481964"/>
              <a:gd name="connsiteY37" fmla="*/ 5753862 h 6858000"/>
              <a:gd name="connsiteX38" fmla="*/ 4367495 w 4481964"/>
              <a:gd name="connsiteY38" fmla="*/ 5934227 h 6858000"/>
              <a:gd name="connsiteX39" fmla="*/ 4385480 w 4481964"/>
              <a:gd name="connsiteY39" fmla="*/ 6100191 h 6858000"/>
              <a:gd name="connsiteX40" fmla="*/ 4402457 w 4481964"/>
              <a:gd name="connsiteY40" fmla="*/ 6252438 h 6858000"/>
              <a:gd name="connsiteX41" fmla="*/ 4418594 w 4481964"/>
              <a:gd name="connsiteY41" fmla="*/ 6387541 h 6858000"/>
              <a:gd name="connsiteX42" fmla="*/ 4433890 w 4481964"/>
              <a:gd name="connsiteY42" fmla="*/ 6509613 h 6858000"/>
              <a:gd name="connsiteX43" fmla="*/ 4446665 w 4481964"/>
              <a:gd name="connsiteY43" fmla="*/ 6612483 h 6858000"/>
              <a:gd name="connsiteX44" fmla="*/ 4458767 w 4481964"/>
              <a:gd name="connsiteY44" fmla="*/ 6698894 h 6858000"/>
              <a:gd name="connsiteX45" fmla="*/ 4476081 w 4481964"/>
              <a:gd name="connsiteY45" fmla="*/ 6817538 h 6858000"/>
              <a:gd name="connsiteX46" fmla="*/ 4481964 w 4481964"/>
              <a:gd name="connsiteY46" fmla="*/ 6858000 h 6858000"/>
              <a:gd name="connsiteX47" fmla="*/ 3577807 w 4481964"/>
              <a:gd name="connsiteY47" fmla="*/ 6858000 h 6858000"/>
              <a:gd name="connsiteX48" fmla="*/ 3577807 w 4481964"/>
              <a:gd name="connsiteY48" fmla="*/ 6858000 h 6858000"/>
              <a:gd name="connsiteX49" fmla="*/ 0 w 4481964"/>
              <a:gd name="connsiteY49" fmla="*/ 6858000 h 6858000"/>
              <a:gd name="connsiteX50" fmla="*/ 0 w 4481964"/>
              <a:gd name="connsiteY50" fmla="*/ 0 h 6858000"/>
              <a:gd name="connsiteX51" fmla="*/ 3137249 w 448196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481964" h="6858000">
                <a:moveTo>
                  <a:pt x="3137249" y="0"/>
                </a:move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85235"/>
                </a:lnTo>
                <a:lnTo>
                  <a:pt x="4231847" y="3625138"/>
                </a:lnTo>
                <a:lnTo>
                  <a:pt x="4234872" y="3762298"/>
                </a:lnTo>
                <a:lnTo>
                  <a:pt x="4237730" y="3898087"/>
                </a:lnTo>
                <a:lnTo>
                  <a:pt x="4240924" y="4031132"/>
                </a:lnTo>
                <a:lnTo>
                  <a:pt x="4245798" y="4163491"/>
                </a:lnTo>
                <a:lnTo>
                  <a:pt x="4251009" y="4293793"/>
                </a:lnTo>
                <a:lnTo>
                  <a:pt x="4255715" y="4421352"/>
                </a:lnTo>
                <a:lnTo>
                  <a:pt x="4268995" y="4670298"/>
                </a:lnTo>
                <a:lnTo>
                  <a:pt x="4283114" y="4908956"/>
                </a:lnTo>
                <a:lnTo>
                  <a:pt x="4297906" y="5138013"/>
                </a:lnTo>
                <a:lnTo>
                  <a:pt x="4314211" y="5354726"/>
                </a:lnTo>
                <a:lnTo>
                  <a:pt x="4331188" y="5561838"/>
                </a:lnTo>
                <a:lnTo>
                  <a:pt x="4349509" y="5753862"/>
                </a:lnTo>
                <a:lnTo>
                  <a:pt x="4367495" y="5934227"/>
                </a:lnTo>
                <a:lnTo>
                  <a:pt x="4385480" y="6100191"/>
                </a:lnTo>
                <a:lnTo>
                  <a:pt x="4402457" y="6252438"/>
                </a:lnTo>
                <a:lnTo>
                  <a:pt x="4418594" y="6387541"/>
                </a:lnTo>
                <a:lnTo>
                  <a:pt x="4433890" y="6509613"/>
                </a:lnTo>
                <a:lnTo>
                  <a:pt x="4446665" y="6612483"/>
                </a:lnTo>
                <a:lnTo>
                  <a:pt x="4458767" y="6698894"/>
                </a:lnTo>
                <a:lnTo>
                  <a:pt x="4476081" y="6817538"/>
                </a:lnTo>
                <a:lnTo>
                  <a:pt x="4481964" y="6858000"/>
                </a:lnTo>
                <a:lnTo>
                  <a:pt x="3577807" y="6858000"/>
                </a:lnTo>
                <a:lnTo>
                  <a:pt x="3577807" y="6858000"/>
                </a:lnTo>
                <a:lnTo>
                  <a:pt x="0" y="6858000"/>
                </a:lnTo>
                <a:lnTo>
                  <a:pt x="0" y="0"/>
                </a:lnTo>
                <a:lnTo>
                  <a:pt x="313724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3" name="Rectangle 182">
            <a:extLst>
              <a:ext uri="{FF2B5EF4-FFF2-40B4-BE49-F238E27FC236}">
                <a16:creationId xmlns:a16="http://schemas.microsoft.com/office/drawing/2014/main" id="{60817A52-B891-4228-A61E-0C0A57632D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45CB7749-9B90-CA48-AB6E-44C478AF299D}"/>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36</a:t>
            </a:fld>
            <a:endParaRPr lang="en-US" sz="2800">
              <a:solidFill>
                <a:srgbClr val="FFFFFF"/>
              </a:solidFill>
            </a:endParaRPr>
          </a:p>
        </p:txBody>
      </p:sp>
      <p:pic>
        <p:nvPicPr>
          <p:cNvPr id="162" name="Graphic 161" descr="Internet">
            <a:extLst>
              <a:ext uri="{FF2B5EF4-FFF2-40B4-BE49-F238E27FC236}">
                <a16:creationId xmlns:a16="http://schemas.microsoft.com/office/drawing/2014/main" id="{6196DA6D-E847-E6DB-4CE7-7CFF7C26CC8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5430" y="1556161"/>
            <a:ext cx="2202627" cy="2202627"/>
          </a:xfrm>
          <a:prstGeom prst="rect">
            <a:avLst/>
          </a:prstGeom>
          <a:effectLst/>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prism/>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0"/>
          <p:cNvSpPr txBox="1">
            <a:spLocks noGrp="1"/>
          </p:cNvSpPr>
          <p:nvPr>
            <p:ph type="title"/>
          </p:nvPr>
        </p:nvSpPr>
        <p:spPr>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Github Repo</a:t>
            </a:r>
            <a:endParaRPr/>
          </a:p>
        </p:txBody>
      </p:sp>
      <p:sp>
        <p:nvSpPr>
          <p:cNvPr id="164" name="Google Shape;164;p30"/>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Contains all code, diagrams, and other information</a:t>
            </a:r>
            <a:endParaRPr dirty="0"/>
          </a:p>
        </p:txBody>
      </p:sp>
      <p:sp>
        <p:nvSpPr>
          <p:cNvPr id="165" name="Google Shape;165;p30"/>
          <p:cNvSpPr txBox="1">
            <a:spLocks noGrp="1"/>
          </p:cNvSpPr>
          <p:nvPr>
            <p:ph type="body" idx="2"/>
          </p:nvPr>
        </p:nvSpPr>
        <p:spPr>
          <a:prstGeom prst="rect">
            <a:avLst/>
          </a:prstGeom>
        </p:spPr>
        <p:txBody>
          <a:bodyPr spcFirstLastPara="1" wrap="square" lIns="91425" tIns="91425" rIns="91425" bIns="91425" anchor="ctr" anchorCtr="0">
            <a:normAutofit/>
          </a:bodyPr>
          <a:lstStyle/>
          <a:p>
            <a:pPr marL="0" lvl="0" indent="0" algn="ctr" rtl="0">
              <a:spcBef>
                <a:spcPts val="0"/>
              </a:spcBef>
              <a:spcAft>
                <a:spcPts val="1200"/>
              </a:spcAft>
              <a:buNone/>
            </a:pPr>
            <a:r>
              <a:rPr lang="en" dirty="0" err="1">
                <a:hlinkClick r:id="rId3"/>
              </a:rPr>
              <a:t>github.com</a:t>
            </a:r>
            <a:r>
              <a:rPr lang="en" dirty="0">
                <a:hlinkClick r:id="rId3"/>
              </a:rPr>
              <a:t>/</a:t>
            </a:r>
            <a:r>
              <a:rPr lang="en" dirty="0" err="1">
                <a:hlinkClick r:id="rId3"/>
              </a:rPr>
              <a:t>mbardin</a:t>
            </a:r>
            <a:r>
              <a:rPr lang="en" dirty="0">
                <a:hlinkClick r:id="rId3"/>
              </a:rPr>
              <a:t>/</a:t>
            </a:r>
            <a:r>
              <a:rPr lang="en" dirty="0" err="1">
                <a:hlinkClick r:id="rId3"/>
              </a:rPr>
              <a:t>Cyberinet</a:t>
            </a:r>
            <a:endParaRPr dirty="0"/>
          </a:p>
        </p:txBody>
      </p:sp>
      <p:sp>
        <p:nvSpPr>
          <p:cNvPr id="3" name="Slide Number Placeholder 2">
            <a:extLst>
              <a:ext uri="{FF2B5EF4-FFF2-40B4-BE49-F238E27FC236}">
                <a16:creationId xmlns:a16="http://schemas.microsoft.com/office/drawing/2014/main" id="{D13BFE96-BD1F-8524-04EB-28F94EA3024E}"/>
              </a:ext>
            </a:extLst>
          </p:cNvPr>
          <p:cNvSpPr>
            <a:spLocks noGrp="1"/>
          </p:cNvSpPr>
          <p:nvPr>
            <p:ph type="sldNum" idx="12"/>
          </p:nvPr>
        </p:nvSpPr>
        <p:spPr>
          <a:xfrm>
            <a:off x="7675927" y="330600"/>
            <a:ext cx="696286" cy="393600"/>
          </a:xfrm>
        </p:spPr>
        <p:txBody>
          <a:bodyPr>
            <a:noAutofit/>
          </a:bodyPr>
          <a:lstStyle/>
          <a:p>
            <a:pPr marL="0" lvl="0" indent="0" algn="r" rtl="0">
              <a:spcBef>
                <a:spcPts val="0"/>
              </a:spcBef>
              <a:spcAft>
                <a:spcPts val="0"/>
              </a:spcAft>
              <a:buNone/>
            </a:pPr>
            <a:fld id="{00000000-1234-1234-1234-123412341234}" type="slidenum">
              <a:rPr lang="en" sz="2800" smtClean="0"/>
              <a:t>37</a:t>
            </a:fld>
            <a:endParaRPr lang="en" sz="2800" dirty="0"/>
          </a:p>
        </p:txBody>
      </p:sp>
      <p:pic>
        <p:nvPicPr>
          <p:cNvPr id="2" name="Picture 1" descr="A screenshot of a computer">
            <a:extLst>
              <a:ext uri="{FF2B5EF4-FFF2-40B4-BE49-F238E27FC236}">
                <a16:creationId xmlns:a16="http://schemas.microsoft.com/office/drawing/2014/main" id="{36C94325-2DDC-F4BD-BA79-C4FBC51E9C62}"/>
              </a:ext>
            </a:extLst>
          </p:cNvPr>
          <p:cNvPicPr>
            <a:picLocks noChangeAspect="1"/>
          </p:cNvPicPr>
          <p:nvPr/>
        </p:nvPicPr>
        <p:blipFill>
          <a:blip r:embed="rId4"/>
          <a:stretch>
            <a:fillRect/>
          </a:stretch>
        </p:blipFill>
        <p:spPr>
          <a:xfrm>
            <a:off x="4188840" y="2689412"/>
            <a:ext cx="4955160" cy="24540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49DFB-9609-7D74-8B2D-E42E578996BD}"/>
              </a:ext>
            </a:extLst>
          </p:cNvPr>
          <p:cNvSpPr>
            <a:spLocks noGrp="1"/>
          </p:cNvSpPr>
          <p:nvPr>
            <p:ph type="title"/>
          </p:nvPr>
        </p:nvSpPr>
        <p:spPr>
          <a:xfrm>
            <a:off x="484583" y="339538"/>
            <a:ext cx="7053542" cy="1050398"/>
          </a:xfrm>
        </p:spPr>
        <p:txBody>
          <a:bodyPr vert="horz" lIns="91440" tIns="45720" rIns="91440" bIns="45720" rtlCol="0" anchor="t">
            <a:normAutofit/>
          </a:bodyPr>
          <a:lstStyle/>
          <a:p>
            <a:pPr defTabSz="457200">
              <a:lnSpc>
                <a:spcPct val="90000"/>
              </a:lnSpc>
              <a:spcBef>
                <a:spcPct val="0"/>
              </a:spcBef>
            </a:pPr>
            <a:r>
              <a:rPr lang="en-US" sz="3600"/>
              <a:t>Code, Patches and Diagrams</a:t>
            </a:r>
          </a:p>
        </p:txBody>
      </p:sp>
      <p:sp>
        <p:nvSpPr>
          <p:cNvPr id="5" name="Slide Number Placeholder 4">
            <a:extLst>
              <a:ext uri="{FF2B5EF4-FFF2-40B4-BE49-F238E27FC236}">
                <a16:creationId xmlns:a16="http://schemas.microsoft.com/office/drawing/2014/main" id="{91B5785E-B1A4-8ECE-8127-89752E478ECA}"/>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38</a:t>
            </a:fld>
            <a:endParaRPr lang="en-US" sz="2800"/>
          </a:p>
        </p:txBody>
      </p:sp>
      <p:graphicFrame>
        <p:nvGraphicFramePr>
          <p:cNvPr id="6" name="Text Placeholder 2">
            <a:extLst>
              <a:ext uri="{FF2B5EF4-FFF2-40B4-BE49-F238E27FC236}">
                <a16:creationId xmlns:a16="http://schemas.microsoft.com/office/drawing/2014/main" id="{4A3FAF2D-B75C-014C-4602-CDEF39E26DDE}"/>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1454586650"/>
              </p:ext>
            </p:extLst>
          </p:nvPr>
        </p:nvGraphicFramePr>
        <p:xfrm>
          <a:off x="484583" y="1605063"/>
          <a:ext cx="7053264" cy="30423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23938599"/>
      </p:ext>
    </p:extLst>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8B736-D88F-EEE0-C5DA-B88A7D855503}"/>
              </a:ext>
            </a:extLst>
          </p:cNvPr>
          <p:cNvSpPr>
            <a:spLocks noGrp="1"/>
          </p:cNvSpPr>
          <p:nvPr>
            <p:ph type="title"/>
          </p:nvPr>
        </p:nvSpPr>
        <p:spPr/>
        <p:txBody>
          <a:bodyPr/>
          <a:lstStyle/>
          <a:p>
            <a:r>
              <a:rPr lang="en-US" dirty="0"/>
              <a:t>What is an Augmented Instrument?</a:t>
            </a:r>
          </a:p>
        </p:txBody>
      </p:sp>
      <p:sp>
        <p:nvSpPr>
          <p:cNvPr id="3" name="Content Placeholder 2">
            <a:extLst>
              <a:ext uri="{FF2B5EF4-FFF2-40B4-BE49-F238E27FC236}">
                <a16:creationId xmlns:a16="http://schemas.microsoft.com/office/drawing/2014/main" id="{393A7674-2BD3-1C87-543B-4522D82FBE5D}"/>
              </a:ext>
            </a:extLst>
          </p:cNvPr>
          <p:cNvSpPr>
            <a:spLocks noGrp="1"/>
          </p:cNvSpPr>
          <p:nvPr>
            <p:ph idx="1"/>
          </p:nvPr>
        </p:nvSpPr>
        <p:spPr/>
        <p:txBody>
          <a:bodyPr>
            <a:normAutofit fontScale="92500"/>
          </a:bodyPr>
          <a:lstStyle/>
          <a:p>
            <a:r>
              <a:rPr lang="en-US" dirty="0"/>
              <a:t>Augmented Instruments are any instrument that has been altered or enhanced from its base capabilities in some way.</a:t>
            </a:r>
          </a:p>
          <a:p>
            <a:r>
              <a:rPr lang="en-US" dirty="0"/>
              <a:t>This can be done in a variety of methods.</a:t>
            </a:r>
          </a:p>
          <a:p>
            <a:r>
              <a:rPr lang="en-US" dirty="0"/>
              <a:t>Augmentation methods can be any combination of manual, automatic, acoustic, or electronic.</a:t>
            </a:r>
          </a:p>
          <a:p>
            <a:r>
              <a:rPr lang="en-US" dirty="0"/>
              <a:t>Many modern augmentations include electronic components and sensors.</a:t>
            </a:r>
          </a:p>
          <a:p>
            <a:endParaRPr lang="en-US" dirty="0"/>
          </a:p>
          <a:p>
            <a:endParaRPr lang="en-US" dirty="0"/>
          </a:p>
          <a:p>
            <a:r>
              <a:rPr lang="en-US" sz="1200" dirty="0"/>
              <a:t>Reid, Sarah, </a:t>
            </a:r>
            <a:r>
              <a:rPr lang="en-US" sz="1200" dirty="0" err="1"/>
              <a:t>Sithi-Amnaui</a:t>
            </a:r>
            <a:r>
              <a:rPr lang="en-US" sz="1200" dirty="0"/>
              <a:t>, Sara, &amp; </a:t>
            </a:r>
            <a:r>
              <a:rPr lang="en-US" sz="1200" dirty="0" err="1"/>
              <a:t>Kapur</a:t>
            </a:r>
            <a:r>
              <a:rPr lang="en-US" sz="1200" dirty="0"/>
              <a:t>. Ajay. (2018). </a:t>
            </a:r>
            <a:r>
              <a:rPr lang="en-US" sz="1200" i="1" dirty="0"/>
              <a:t>Women who Build Things: Gestural Controllers, Augmented Instruments, and Musical Mechatronics</a:t>
            </a:r>
            <a:r>
              <a:rPr lang="en-US" sz="1200" dirty="0"/>
              <a:t>. Proceedings of the International Conference on New Interfaces for Musical Expression, 178-183.</a:t>
            </a:r>
          </a:p>
        </p:txBody>
      </p:sp>
      <p:sp>
        <p:nvSpPr>
          <p:cNvPr id="4" name="Footer Placeholder 3">
            <a:extLst>
              <a:ext uri="{FF2B5EF4-FFF2-40B4-BE49-F238E27FC236}">
                <a16:creationId xmlns:a16="http://schemas.microsoft.com/office/drawing/2014/main" id="{F9EB0BBA-B328-6C58-F7CE-2807E17BBF8B}"/>
              </a:ext>
            </a:extLst>
          </p:cNvPr>
          <p:cNvSpPr>
            <a:spLocks noGrp="1"/>
          </p:cNvSpPr>
          <p:nvPr>
            <p:ph type="ftr" sz="quarter" idx="11"/>
          </p:nvPr>
        </p:nvSpPr>
        <p:spPr/>
        <p:txBody>
          <a:bodyPr/>
          <a:lstStyle/>
          <a:p>
            <a:r>
              <a:rPr lang="en-US" dirty="0"/>
              <a:t>Instruments, but better.</a:t>
            </a:r>
          </a:p>
        </p:txBody>
      </p:sp>
      <p:sp>
        <p:nvSpPr>
          <p:cNvPr id="5" name="Slide Number Placeholder 4">
            <a:extLst>
              <a:ext uri="{FF2B5EF4-FFF2-40B4-BE49-F238E27FC236}">
                <a16:creationId xmlns:a16="http://schemas.microsoft.com/office/drawing/2014/main" id="{F802E129-46ED-E1B2-E53C-2D4AA5167242}"/>
              </a:ext>
            </a:extLst>
          </p:cNvPr>
          <p:cNvSpPr>
            <a:spLocks noGrp="1"/>
          </p:cNvSpPr>
          <p:nvPr>
            <p:ph type="sldNum" sz="quarter" idx="12"/>
          </p:nvPr>
        </p:nvSpPr>
        <p:spPr>
          <a:xfrm>
            <a:off x="7646755" y="181456"/>
            <a:ext cx="628649" cy="575765"/>
          </a:xfrm>
        </p:spPr>
        <p:txBody>
          <a:bodyPr/>
          <a:lstStyle/>
          <a:p>
            <a:pPr marL="0" lvl="0" indent="0" algn="r" rtl="0">
              <a:spcBef>
                <a:spcPts val="0"/>
              </a:spcBef>
              <a:spcAft>
                <a:spcPts val="0"/>
              </a:spcAft>
              <a:buNone/>
            </a:pPr>
            <a:fld id="{00000000-1234-1234-1234-123412341234}" type="slidenum">
              <a:rPr lang="en" sz="2800" smtClean="0"/>
              <a:t>3</a:t>
            </a:fld>
            <a:endParaRPr lang="en" sz="2800" dirty="0"/>
          </a:p>
        </p:txBody>
      </p:sp>
    </p:spTree>
    <p:extLst>
      <p:ext uri="{BB962C8B-B14F-4D97-AF65-F5344CB8AC3E}">
        <p14:creationId xmlns:p14="http://schemas.microsoft.com/office/powerpoint/2010/main" val="746409914"/>
      </p:ext>
    </p:extLst>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pic>
        <p:nvPicPr>
          <p:cNvPr id="185" name="Picture 184">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87" name="Picture 186">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89" name="Oval 188">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1" name="Picture 190">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3" name="Picture 192">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5" name="Rectangle 194">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7" name="Rectangle 196">
            <a:extLst>
              <a:ext uri="{FF2B5EF4-FFF2-40B4-BE49-F238E27FC236}">
                <a16:creationId xmlns:a16="http://schemas.microsoft.com/office/drawing/2014/main" id="{C72330AA-E11E-458E-8798-12C7F7738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99" name="Freeform 7">
            <a:extLst>
              <a:ext uri="{FF2B5EF4-FFF2-40B4-BE49-F238E27FC236}">
                <a16:creationId xmlns:a16="http://schemas.microsoft.com/office/drawing/2014/main" id="{A6BDC1B0-0C91-4230-BFEB-9C8ED19B9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1836"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chemeClr val="bg1">
                  <a:alpha val="20000"/>
                </a:schemeClr>
              </a:solidFill>
            </a:endParaRPr>
          </a:p>
        </p:txBody>
      </p:sp>
      <p:sp useBgFill="1">
        <p:nvSpPr>
          <p:cNvPr id="201" name="Freeform: Shape 200">
            <a:extLst>
              <a:ext uri="{FF2B5EF4-FFF2-40B4-BE49-F238E27FC236}">
                <a16:creationId xmlns:a16="http://schemas.microsoft.com/office/drawing/2014/main" id="{68E0A26E-4EA8-4E6C-97A2-7B6C1C13F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361118" y="360618"/>
            <a:ext cx="5143501" cy="4422264"/>
          </a:xfrm>
          <a:custGeom>
            <a:avLst/>
            <a:gdLst>
              <a:gd name="connsiteX0" fmla="*/ 6858001 w 6858001"/>
              <a:gd name="connsiteY0" fmla="*/ 1177 h 5896352"/>
              <a:gd name="connsiteX1" fmla="*/ 6858001 w 6858001"/>
              <a:gd name="connsiteY1" fmla="*/ 1344715 h 5896352"/>
              <a:gd name="connsiteX2" fmla="*/ 6858000 w 6858001"/>
              <a:gd name="connsiteY2" fmla="*/ 1344715 h 5896352"/>
              <a:gd name="connsiteX3" fmla="*/ 6858000 w 6858001"/>
              <a:gd name="connsiteY3" fmla="*/ 5896352 h 5896352"/>
              <a:gd name="connsiteX4" fmla="*/ 0 w 6858001"/>
              <a:gd name="connsiteY4" fmla="*/ 5896351 h 5896352"/>
              <a:gd name="connsiteX5" fmla="*/ 0 w 6858001"/>
              <a:gd name="connsiteY5" fmla="*/ 904459 h 5896352"/>
              <a:gd name="connsiteX6" fmla="*/ 1 w 6858001"/>
              <a:gd name="connsiteY6" fmla="*/ 904459 h 5896352"/>
              <a:gd name="connsiteX7" fmla="*/ 1 w 6858001"/>
              <a:gd name="connsiteY7" fmla="*/ 0 h 5896352"/>
              <a:gd name="connsiteX8" fmla="*/ 40463 w 6858001"/>
              <a:gd name="connsiteY8" fmla="*/ 5883 h 5896352"/>
              <a:gd name="connsiteX9" fmla="*/ 159107 w 6858001"/>
              <a:gd name="connsiteY9" fmla="*/ 23196 h 5896352"/>
              <a:gd name="connsiteX10" fmla="*/ 245518 w 6858001"/>
              <a:gd name="connsiteY10" fmla="*/ 35299 h 5896352"/>
              <a:gd name="connsiteX11" fmla="*/ 348388 w 6858001"/>
              <a:gd name="connsiteY11" fmla="*/ 48073 h 5896352"/>
              <a:gd name="connsiteX12" fmla="*/ 470460 w 6858001"/>
              <a:gd name="connsiteY12" fmla="*/ 63369 h 5896352"/>
              <a:gd name="connsiteX13" fmla="*/ 605563 w 6858001"/>
              <a:gd name="connsiteY13" fmla="*/ 79506 h 5896352"/>
              <a:gd name="connsiteX14" fmla="*/ 757810 w 6858001"/>
              <a:gd name="connsiteY14" fmla="*/ 96483 h 5896352"/>
              <a:gd name="connsiteX15" fmla="*/ 923774 w 6858001"/>
              <a:gd name="connsiteY15" fmla="*/ 114469 h 5896352"/>
              <a:gd name="connsiteX16" fmla="*/ 1104139 w 6858001"/>
              <a:gd name="connsiteY16" fmla="*/ 132454 h 5896352"/>
              <a:gd name="connsiteX17" fmla="*/ 1296163 w 6858001"/>
              <a:gd name="connsiteY17" fmla="*/ 150776 h 5896352"/>
              <a:gd name="connsiteX18" fmla="*/ 1503275 w 6858001"/>
              <a:gd name="connsiteY18" fmla="*/ 167753 h 5896352"/>
              <a:gd name="connsiteX19" fmla="*/ 1719988 w 6858001"/>
              <a:gd name="connsiteY19" fmla="*/ 184058 h 5896352"/>
              <a:gd name="connsiteX20" fmla="*/ 1949045 w 6858001"/>
              <a:gd name="connsiteY20" fmla="*/ 198849 h 5896352"/>
              <a:gd name="connsiteX21" fmla="*/ 2187703 w 6858001"/>
              <a:gd name="connsiteY21" fmla="*/ 212969 h 5896352"/>
              <a:gd name="connsiteX22" fmla="*/ 2436649 w 6858001"/>
              <a:gd name="connsiteY22" fmla="*/ 226248 h 5896352"/>
              <a:gd name="connsiteX23" fmla="*/ 2564208 w 6858001"/>
              <a:gd name="connsiteY23" fmla="*/ 230955 h 5896352"/>
              <a:gd name="connsiteX24" fmla="*/ 2694509 w 6858001"/>
              <a:gd name="connsiteY24" fmla="*/ 236165 h 5896352"/>
              <a:gd name="connsiteX25" fmla="*/ 2826868 w 6858001"/>
              <a:gd name="connsiteY25" fmla="*/ 241040 h 5896352"/>
              <a:gd name="connsiteX26" fmla="*/ 2959914 w 6858001"/>
              <a:gd name="connsiteY26" fmla="*/ 244234 h 5896352"/>
              <a:gd name="connsiteX27" fmla="*/ 3095702 w 6858001"/>
              <a:gd name="connsiteY27" fmla="*/ 247091 h 5896352"/>
              <a:gd name="connsiteX28" fmla="*/ 3232862 w 6858001"/>
              <a:gd name="connsiteY28" fmla="*/ 250117 h 5896352"/>
              <a:gd name="connsiteX29" fmla="*/ 3372765 w 6858001"/>
              <a:gd name="connsiteY29" fmla="*/ 252134 h 5896352"/>
              <a:gd name="connsiteX30" fmla="*/ 3514040 w 6858001"/>
              <a:gd name="connsiteY30" fmla="*/ 252134 h 5896352"/>
              <a:gd name="connsiteX31" fmla="*/ 3656686 w 6858001"/>
              <a:gd name="connsiteY31" fmla="*/ 253142 h 5896352"/>
              <a:gd name="connsiteX32" fmla="*/ 3800704 w 6858001"/>
              <a:gd name="connsiteY32" fmla="*/ 252134 h 5896352"/>
              <a:gd name="connsiteX33" fmla="*/ 3946780 w 6858001"/>
              <a:gd name="connsiteY33" fmla="*/ 250117 h 5896352"/>
              <a:gd name="connsiteX34" fmla="*/ 4092855 w 6858001"/>
              <a:gd name="connsiteY34" fmla="*/ 248268 h 5896352"/>
              <a:gd name="connsiteX35" fmla="*/ 4240988 w 6858001"/>
              <a:gd name="connsiteY35" fmla="*/ 244234 h 5896352"/>
              <a:gd name="connsiteX36" fmla="*/ 4390492 w 6858001"/>
              <a:gd name="connsiteY36" fmla="*/ 240032 h 5896352"/>
              <a:gd name="connsiteX37" fmla="*/ 4539997 w 6858001"/>
              <a:gd name="connsiteY37" fmla="*/ 235157 h 5896352"/>
              <a:gd name="connsiteX38" fmla="*/ 4690873 w 6858001"/>
              <a:gd name="connsiteY38" fmla="*/ 228266 h 5896352"/>
              <a:gd name="connsiteX39" fmla="*/ 4843120 w 6858001"/>
              <a:gd name="connsiteY39" fmla="*/ 220029 h 5896352"/>
              <a:gd name="connsiteX40" fmla="*/ 4996054 w 6858001"/>
              <a:gd name="connsiteY40" fmla="*/ 212129 h 5896352"/>
              <a:gd name="connsiteX41" fmla="*/ 5148987 w 6858001"/>
              <a:gd name="connsiteY41" fmla="*/ 202044 h 5896352"/>
              <a:gd name="connsiteX42" fmla="*/ 5303978 w 6858001"/>
              <a:gd name="connsiteY42" fmla="*/ 189941 h 5896352"/>
              <a:gd name="connsiteX43" fmla="*/ 5456911 w 6858001"/>
              <a:gd name="connsiteY43" fmla="*/ 177839 h 5896352"/>
              <a:gd name="connsiteX44" fmla="*/ 5612588 w 6858001"/>
              <a:gd name="connsiteY44" fmla="*/ 163887 h 5896352"/>
              <a:gd name="connsiteX45" fmla="*/ 5768950 w 6858001"/>
              <a:gd name="connsiteY45" fmla="*/ 148591 h 5896352"/>
              <a:gd name="connsiteX46" fmla="*/ 5923255 w 6858001"/>
              <a:gd name="connsiteY46" fmla="*/ 132455 h 5896352"/>
              <a:gd name="connsiteX47" fmla="*/ 6079618 w 6858001"/>
              <a:gd name="connsiteY47" fmla="*/ 113629 h 5896352"/>
              <a:gd name="connsiteX48" fmla="*/ 6235294 w 6858001"/>
              <a:gd name="connsiteY48" fmla="*/ 93458 h 5896352"/>
              <a:gd name="connsiteX49" fmla="*/ 6391657 w 6858001"/>
              <a:gd name="connsiteY49" fmla="*/ 73455 h 5896352"/>
              <a:gd name="connsiteX50" fmla="*/ 6547333 w 6858001"/>
              <a:gd name="connsiteY50" fmla="*/ 50091 h 5896352"/>
              <a:gd name="connsiteX51" fmla="*/ 6702324 w 6858001"/>
              <a:gd name="connsiteY51" fmla="*/ 26222 h 58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896352">
                <a:moveTo>
                  <a:pt x="6858001" y="1177"/>
                </a:moveTo>
                <a:lnTo>
                  <a:pt x="6858001" y="1344715"/>
                </a:lnTo>
                <a:lnTo>
                  <a:pt x="6858000" y="1344715"/>
                </a:lnTo>
                <a:lnTo>
                  <a:pt x="6858000" y="5896352"/>
                </a:lnTo>
                <a:lnTo>
                  <a:pt x="0" y="5896351"/>
                </a:lnTo>
                <a:lnTo>
                  <a:pt x="0" y="904459"/>
                </a:lnTo>
                <a:lnTo>
                  <a:pt x="1" y="904459"/>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203" name="Rectangle 202">
            <a:extLst>
              <a:ext uri="{FF2B5EF4-FFF2-40B4-BE49-F238E27FC236}">
                <a16:creationId xmlns:a16="http://schemas.microsoft.com/office/drawing/2014/main" id="{C1841CC0-B7A9-4828-B82F-9C6B433BD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05" name="Group 204">
            <a:extLst>
              <a:ext uri="{FF2B5EF4-FFF2-40B4-BE49-F238E27FC236}">
                <a16:creationId xmlns:a16="http://schemas.microsoft.com/office/drawing/2014/main" id="{08E05919-D800-40FD-A3BD-4B9CC4078E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571309" cy="5143500"/>
            <a:chOff x="0" y="0"/>
            <a:chExt cx="11428412" cy="6858000"/>
          </a:xfrm>
        </p:grpSpPr>
        <p:pic>
          <p:nvPicPr>
            <p:cNvPr id="206" name="Picture 205">
              <a:extLst>
                <a:ext uri="{FF2B5EF4-FFF2-40B4-BE49-F238E27FC236}">
                  <a16:creationId xmlns:a16="http://schemas.microsoft.com/office/drawing/2014/main" id="{DE70C79C-8688-4786-8FCD-43A4B5D5B7D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7" name="Picture 206">
              <a:extLst>
                <a:ext uri="{FF2B5EF4-FFF2-40B4-BE49-F238E27FC236}">
                  <a16:creationId xmlns:a16="http://schemas.microsoft.com/office/drawing/2014/main" id="{9A6338A0-2BDA-4E79-A762-AAD8608C0C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08" name="Oval 207">
              <a:extLst>
                <a:ext uri="{FF2B5EF4-FFF2-40B4-BE49-F238E27FC236}">
                  <a16:creationId xmlns:a16="http://schemas.microsoft.com/office/drawing/2014/main" id="{B685624D-3645-4129-9FF6-0C59DBF23B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tx2">
                    <a:alpha val="7000"/>
                    <a:lumMod val="60000"/>
                    <a:lumOff val="40000"/>
                  </a:schemeClr>
                </a:gs>
                <a:gs pos="69000">
                  <a:schemeClr val="tx2">
                    <a:alpha val="0"/>
                    <a:lumMod val="60000"/>
                    <a:lumOff val="40000"/>
                  </a:schemeClr>
                </a:gs>
                <a:gs pos="36000">
                  <a:schemeClr val="tx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9" name="Picture 208">
              <a:extLst>
                <a:ext uri="{FF2B5EF4-FFF2-40B4-BE49-F238E27FC236}">
                  <a16:creationId xmlns:a16="http://schemas.microsoft.com/office/drawing/2014/main" id="{03F24C1B-E4C1-43E7-84B3-DD476F38366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0" name="Picture 209">
              <a:extLst>
                <a:ext uri="{FF2B5EF4-FFF2-40B4-BE49-F238E27FC236}">
                  <a16:creationId xmlns:a16="http://schemas.microsoft.com/office/drawing/2014/main" id="{8725CE5D-088A-4522-9817-4B485D6E7F8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grpSp>
      <p:sp>
        <p:nvSpPr>
          <p:cNvPr id="176" name="Google Shape;176;p32"/>
          <p:cNvSpPr txBox="1">
            <a:spLocks noGrp="1"/>
          </p:cNvSpPr>
          <p:nvPr>
            <p:ph type="title"/>
          </p:nvPr>
        </p:nvSpPr>
        <p:spPr>
          <a:xfrm>
            <a:off x="866216" y="1085850"/>
            <a:ext cx="3564299"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b="0" i="0" kern="1200" dirty="0">
                <a:solidFill>
                  <a:srgbClr val="EBEBEB"/>
                </a:solidFill>
                <a:latin typeface="+mj-lt"/>
                <a:ea typeface="+mj-ea"/>
                <a:cs typeface="+mj-cs"/>
              </a:rPr>
              <a:t>Music</a:t>
            </a:r>
          </a:p>
        </p:txBody>
      </p:sp>
      <p:sp>
        <p:nvSpPr>
          <p:cNvPr id="3" name="Slide Number Placeholder 2">
            <a:extLst>
              <a:ext uri="{FF2B5EF4-FFF2-40B4-BE49-F238E27FC236}">
                <a16:creationId xmlns:a16="http://schemas.microsoft.com/office/drawing/2014/main" id="{667AB44B-DD36-1CB6-C932-98CEDAFD16C8}"/>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39</a:t>
            </a:fld>
            <a:endParaRPr lang="en-US" sz="2800">
              <a:solidFill>
                <a:srgbClr val="FFFFFF"/>
              </a:solidFill>
            </a:endParaRPr>
          </a:p>
        </p:txBody>
      </p:sp>
      <p:pic>
        <p:nvPicPr>
          <p:cNvPr id="180" name="Graphic 179" descr="Music">
            <a:extLst>
              <a:ext uri="{FF2B5EF4-FFF2-40B4-BE49-F238E27FC236}">
                <a16:creationId xmlns:a16="http://schemas.microsoft.com/office/drawing/2014/main" id="{B3282C00-0AC8-4AF2-6423-EDD9C851A9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02515" y="1556161"/>
            <a:ext cx="2202627" cy="2202627"/>
          </a:xfrm>
          <a:prstGeom prst="rect">
            <a:avLst/>
          </a:prstGeom>
          <a:effectLst/>
        </p:spPr>
      </p:pic>
    </p:spTree>
    <p:extLst>
      <p:ext uri="{BB962C8B-B14F-4D97-AF65-F5344CB8AC3E}">
        <p14:creationId xmlns:p14="http://schemas.microsoft.com/office/powerpoint/2010/main" val="3390213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prism dir="r"/>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92"/>
        <p:cNvGrpSpPr/>
        <p:nvPr/>
      </p:nvGrpSpPr>
      <p:grpSpPr>
        <a:xfrm>
          <a:off x="0" y="0"/>
          <a:ext cx="0" cy="0"/>
          <a:chOff x="0" y="0"/>
          <a:chExt cx="0" cy="0"/>
        </a:xfrm>
      </p:grpSpPr>
      <p:pic>
        <p:nvPicPr>
          <p:cNvPr id="199" name="Picture 198">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201" name="Picture 200">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203" name="Oval 202">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5" name="Picture 204">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07" name="Picture 206">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09" name="Rectangle 208">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11" name="Rectangle 210">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13"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8347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215" name="Freeform: Shape 214">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17" name="Rectangle 216">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ECE6E359-8ED8-B987-D671-939622B40A0A}"/>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40</a:t>
            </a:fld>
            <a:endParaRPr lang="en-US" sz="2800" b="0" i="0" kern="1200">
              <a:solidFill>
                <a:srgbClr val="FFFFFF"/>
              </a:solidFill>
              <a:latin typeface="+mn-lt"/>
              <a:ea typeface="+mn-ea"/>
              <a:cs typeface="+mn-cs"/>
            </a:endParaRPr>
          </a:p>
        </p:txBody>
      </p:sp>
      <p:sp>
        <p:nvSpPr>
          <p:cNvPr id="193" name="Google Shape;193;p35"/>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3900" b="0" i="1" kern="1200" dirty="0">
                <a:solidFill>
                  <a:srgbClr val="FFFFFF"/>
                </a:solidFill>
                <a:latin typeface="+mj-lt"/>
                <a:ea typeface="+mj-ea"/>
                <a:cs typeface="+mj-cs"/>
              </a:rPr>
              <a:t>Raindrops on a Tin Roof </a:t>
            </a:r>
            <a:r>
              <a:rPr lang="en-US" sz="3900" b="0" i="0" kern="1200" dirty="0">
                <a:solidFill>
                  <a:srgbClr val="FFFFFF"/>
                </a:solidFill>
                <a:latin typeface="+mj-lt"/>
                <a:ea typeface="+mj-ea"/>
                <a:cs typeface="+mj-cs"/>
              </a:rPr>
              <a:t>(2022-2023)</a:t>
            </a:r>
          </a:p>
        </p:txBody>
      </p:sp>
      <p:sp>
        <p:nvSpPr>
          <p:cNvPr id="194" name="Google Shape;194;p35"/>
          <p:cNvSpPr txBox="1">
            <a:spLocks noGrp="1"/>
          </p:cNvSpPr>
          <p:nvPr>
            <p:ph type="body" idx="1"/>
          </p:nvPr>
        </p:nvSpPr>
        <p:spPr>
          <a:xfrm>
            <a:off x="3903081" y="1234440"/>
            <a:ext cx="4439628" cy="3353115"/>
          </a:xfrm>
          <a:prstGeom prst="rect">
            <a:avLst/>
          </a:prstGeom>
        </p:spPr>
        <p:txBody>
          <a:bodyPr spcFirstLastPara="1" vert="horz" lIns="91440" tIns="45720" rIns="91440" bIns="45720" rtlCol="0" anchorCtr="0">
            <a:normAutofit fontScale="92500" lnSpcReduction="20000"/>
          </a:bodyPr>
          <a:lstStyle/>
          <a:p>
            <a:pPr marL="0" lvl="0" indent="0" defTabSz="457200">
              <a:spcBef>
                <a:spcPts val="1000"/>
              </a:spcBef>
              <a:buSzPct val="80000"/>
              <a:buFont typeface="Wingdings 3" charset="2"/>
              <a:buChar char=""/>
            </a:pPr>
            <a:r>
              <a:rPr lang="en-US" dirty="0"/>
              <a:t>Utilizes all the included sensors:</a:t>
            </a:r>
          </a:p>
          <a:p>
            <a:pPr marL="285750" indent="-285750" defTabSz="457200">
              <a:spcBef>
                <a:spcPts val="1000"/>
              </a:spcBef>
              <a:buSzPct val="80000"/>
              <a:buFont typeface="Wingdings 3" charset="2"/>
              <a:buChar char=""/>
            </a:pPr>
            <a:r>
              <a:rPr lang="en-US" dirty="0"/>
              <a:t>Gyroscope/Accelerometer</a:t>
            </a:r>
          </a:p>
          <a:p>
            <a:pPr marL="285750" indent="-285750" defTabSz="457200">
              <a:spcBef>
                <a:spcPts val="1000"/>
              </a:spcBef>
              <a:buSzPct val="80000"/>
              <a:buFont typeface="Wingdings 3" charset="2"/>
              <a:buChar char=""/>
            </a:pPr>
            <a:r>
              <a:rPr lang="en-US" dirty="0"/>
              <a:t>Airflow</a:t>
            </a:r>
          </a:p>
          <a:p>
            <a:pPr marL="285750" indent="-285750" defTabSz="457200">
              <a:spcBef>
                <a:spcPts val="1000"/>
              </a:spcBef>
              <a:buSzPct val="80000"/>
              <a:buFont typeface="Wingdings 3" charset="2"/>
              <a:buChar char=""/>
            </a:pPr>
            <a:r>
              <a:rPr lang="en-US" dirty="0"/>
              <a:t>Buttons</a:t>
            </a:r>
          </a:p>
          <a:p>
            <a:pPr marL="285750" indent="-285750" defTabSz="457200">
              <a:spcBef>
                <a:spcPts val="1000"/>
              </a:spcBef>
              <a:buSzPct val="80000"/>
              <a:buFont typeface="Wingdings 3" charset="2"/>
              <a:buChar char=""/>
            </a:pPr>
            <a:endParaRPr lang="en-US" dirty="0"/>
          </a:p>
          <a:p>
            <a:pPr marL="285750" indent="-285750" defTabSz="457200">
              <a:spcBef>
                <a:spcPts val="1000"/>
              </a:spcBef>
              <a:buSzPct val="80000"/>
              <a:buFont typeface="Wingdings 3" charset="2"/>
              <a:buChar char=""/>
            </a:pPr>
            <a:r>
              <a:rPr lang="en-US" dirty="0"/>
              <a:t>The performer cues up various sound files and musical sections using the buttons.</a:t>
            </a:r>
          </a:p>
          <a:p>
            <a:pPr marL="285750" indent="-285750" defTabSz="457200">
              <a:spcBef>
                <a:spcPts val="1000"/>
              </a:spcBef>
              <a:buSzPct val="80000"/>
              <a:buFont typeface="Wingdings 3" charset="2"/>
              <a:buChar char=""/>
            </a:pPr>
            <a:r>
              <a:rPr lang="en-US" dirty="0"/>
              <a:t>Other sensors are used to control the processing of the sounds.</a:t>
            </a:r>
          </a:p>
          <a:p>
            <a:pPr marL="285750" indent="-285750" defTabSz="457200">
              <a:spcBef>
                <a:spcPts val="1000"/>
              </a:spcBef>
              <a:buSzPct val="80000"/>
              <a:buFont typeface="Wingdings 3" charset="2"/>
              <a:buChar char=""/>
            </a:pPr>
            <a:r>
              <a:rPr lang="en-US" dirty="0"/>
              <a:t>Sounds range from relaxing to extremely chaotic.</a:t>
            </a:r>
          </a:p>
          <a:p>
            <a:pPr marL="285750" indent="-285750" defTabSz="457200">
              <a:spcBef>
                <a:spcPts val="1000"/>
              </a:spcBef>
              <a:buSzPct val="80000"/>
              <a:buFont typeface="Wingdings 3" charset="2"/>
              <a:buChar char=""/>
            </a:pPr>
            <a:r>
              <a:rPr lang="en-US" dirty="0"/>
              <a:t>Text by Matthew A. Bardin</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6"/>
          <p:cNvSpPr txBox="1">
            <a:spLocks noGrp="1"/>
          </p:cNvSpPr>
          <p:nvPr>
            <p:ph type="body" idx="1"/>
          </p:nvPr>
        </p:nvSpPr>
        <p:spPr>
          <a:xfrm>
            <a:off x="311700" y="3800213"/>
            <a:ext cx="3731794" cy="1035462"/>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i="1" dirty="0"/>
              <a:t>Raindrops on a Tin Roof</a:t>
            </a:r>
            <a:r>
              <a:rPr lang="en" dirty="0"/>
              <a:t> </a:t>
            </a:r>
          </a:p>
          <a:p>
            <a:pPr marL="0" lvl="0" indent="0" algn="l" rtl="0">
              <a:spcBef>
                <a:spcPts val="0"/>
              </a:spcBef>
              <a:spcAft>
                <a:spcPts val="0"/>
              </a:spcAft>
              <a:buNone/>
            </a:pPr>
            <a:r>
              <a:rPr lang="en" dirty="0"/>
              <a:t>opening page</a:t>
            </a:r>
            <a:endParaRPr dirty="0"/>
          </a:p>
        </p:txBody>
      </p:sp>
      <p:sp>
        <p:nvSpPr>
          <p:cNvPr id="3" name="Slide Number Placeholder 2">
            <a:extLst>
              <a:ext uri="{FF2B5EF4-FFF2-40B4-BE49-F238E27FC236}">
                <a16:creationId xmlns:a16="http://schemas.microsoft.com/office/drawing/2014/main" id="{13370C3B-2CCD-8510-1FA5-252EE59F1A60}"/>
              </a:ext>
            </a:extLst>
          </p:cNvPr>
          <p:cNvSpPr>
            <a:spLocks noGrp="1"/>
          </p:cNvSpPr>
          <p:nvPr>
            <p:ph type="sldNum" idx="12"/>
          </p:nvPr>
        </p:nvSpPr>
        <p:spPr>
          <a:xfrm>
            <a:off x="7688272" y="428738"/>
            <a:ext cx="646753" cy="393600"/>
          </a:xfrm>
        </p:spPr>
        <p:txBody>
          <a:bodyPr>
            <a:noAutofit/>
          </a:bodyPr>
          <a:lstStyle/>
          <a:p>
            <a:pPr marL="0" lvl="0" indent="0" algn="r" rtl="0">
              <a:spcBef>
                <a:spcPts val="0"/>
              </a:spcBef>
              <a:spcAft>
                <a:spcPts val="0"/>
              </a:spcAft>
              <a:buNone/>
            </a:pPr>
            <a:fld id="{00000000-1234-1234-1234-123412341234}" type="slidenum">
              <a:rPr lang="en" sz="2800" smtClean="0"/>
              <a:t>41</a:t>
            </a:fld>
            <a:endParaRPr lang="en" sz="2800" dirty="0"/>
          </a:p>
        </p:txBody>
      </p:sp>
      <p:pic>
        <p:nvPicPr>
          <p:cNvPr id="4" name="Picture 3" descr="Diagram">
            <a:extLst>
              <a:ext uri="{FF2B5EF4-FFF2-40B4-BE49-F238E27FC236}">
                <a16:creationId xmlns:a16="http://schemas.microsoft.com/office/drawing/2014/main" id="{2A5CD589-D51F-7228-1CC4-E17D7605FBCA}"/>
              </a:ext>
            </a:extLst>
          </p:cNvPr>
          <p:cNvPicPr>
            <a:picLocks noChangeAspect="1"/>
          </p:cNvPicPr>
          <p:nvPr/>
        </p:nvPicPr>
        <p:blipFill>
          <a:blip r:embed="rId3"/>
          <a:stretch>
            <a:fillRect/>
          </a:stretch>
        </p:blipFill>
        <p:spPr>
          <a:xfrm>
            <a:off x="3602583" y="0"/>
            <a:ext cx="3989704" cy="5143500"/>
          </a:xfrm>
          <a:prstGeom prst="rect">
            <a:avLst/>
          </a:prstGeom>
        </p:spPr>
      </p:pic>
      <p:sp>
        <p:nvSpPr>
          <p:cNvPr id="2" name="TextBox 1">
            <a:extLst>
              <a:ext uri="{FF2B5EF4-FFF2-40B4-BE49-F238E27FC236}">
                <a16:creationId xmlns:a16="http://schemas.microsoft.com/office/drawing/2014/main" id="{A0A3410B-E3BD-928B-4314-2A2D19B2765F}"/>
              </a:ext>
            </a:extLst>
          </p:cNvPr>
          <p:cNvSpPr txBox="1"/>
          <p:nvPr/>
        </p:nvSpPr>
        <p:spPr>
          <a:xfrm>
            <a:off x="311700" y="453006"/>
            <a:ext cx="3194898" cy="646331"/>
          </a:xfrm>
          <a:prstGeom prst="rect">
            <a:avLst/>
          </a:prstGeom>
          <a:noFill/>
        </p:spPr>
        <p:txBody>
          <a:bodyPr wrap="square" rtlCol="0">
            <a:spAutoFit/>
          </a:bodyPr>
          <a:lstStyle/>
          <a:p>
            <a:r>
              <a:rPr lang="en-US" dirty="0"/>
              <a:t>Adam Cope - Cyberinet</a:t>
            </a:r>
          </a:p>
          <a:p>
            <a:r>
              <a:rPr lang="en-US" dirty="0"/>
              <a:t>Matthew Bardin - Narrator</a:t>
            </a:r>
          </a:p>
        </p:txBody>
      </p:sp>
    </p:spTree>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837832"/>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214"/>
        <p:cNvGrpSpPr/>
        <p:nvPr/>
      </p:nvGrpSpPr>
      <p:grpSpPr>
        <a:xfrm>
          <a:off x="0" y="0"/>
          <a:ext cx="0" cy="0"/>
          <a:chOff x="0" y="0"/>
          <a:chExt cx="0" cy="0"/>
        </a:xfrm>
      </p:grpSpPr>
      <p:pic>
        <p:nvPicPr>
          <p:cNvPr id="217" name="Picture 216">
            <a:extLst>
              <a:ext uri="{FF2B5EF4-FFF2-40B4-BE49-F238E27FC236}">
                <a16:creationId xmlns:a16="http://schemas.microsoft.com/office/drawing/2014/main" id="{3C3B6CBA-06E6-8498-DEBA-FF5420CAD196}"/>
              </a:ext>
              <a:ext uri="{C183D7F6-B498-43B3-948B-1728B52AA6E4}">
                <adec:decorative xmlns:adec="http://schemas.microsoft.com/office/drawing/2017/decorative" val="1"/>
              </a:ext>
            </a:extLst>
          </p:cNvPr>
          <p:cNvPicPr>
            <a:picLocks noChangeAspect="1"/>
          </p:cNvPicPr>
          <p:nvPr/>
        </p:nvPicPr>
        <p:blipFill rotWithShape="1">
          <a:blip r:embed="rId4">
            <a:duotone>
              <a:prstClr val="black"/>
              <a:schemeClr val="accent5">
                <a:tint val="45000"/>
                <a:satMod val="400000"/>
              </a:schemeClr>
            </a:duotone>
            <a:alphaModFix amt="25000"/>
          </a:blip>
          <a:srcRect t="18182" r="9091"/>
          <a:stretch/>
        </p:blipFill>
        <p:spPr>
          <a:xfrm>
            <a:off x="20" y="10"/>
            <a:ext cx="9143980" cy="5143490"/>
          </a:xfrm>
          <a:prstGeom prst="rect">
            <a:avLst/>
          </a:prstGeom>
        </p:spPr>
      </p:pic>
      <p:sp>
        <p:nvSpPr>
          <p:cNvPr id="215" name="Google Shape;215;p39"/>
          <p:cNvSpPr txBox="1">
            <a:spLocks noGrp="1"/>
          </p:cNvSpPr>
          <p:nvPr>
            <p:ph type="title"/>
          </p:nvPr>
        </p:nvSpPr>
        <p:spPr>
          <a:xfrm>
            <a:off x="866216" y="1085850"/>
            <a:ext cx="6619243"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a:t>Future Directions</a:t>
            </a:r>
          </a:p>
        </p:txBody>
      </p:sp>
      <p:sp>
        <p:nvSpPr>
          <p:cNvPr id="3" name="Slide Number Placeholder 2">
            <a:extLst>
              <a:ext uri="{FF2B5EF4-FFF2-40B4-BE49-F238E27FC236}">
                <a16:creationId xmlns:a16="http://schemas.microsoft.com/office/drawing/2014/main" id="{5D150B55-0FC2-5543-3B57-C3609B38D195}"/>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43</a:t>
            </a:fld>
            <a:endParaRPr lang="en-US" sz="2800"/>
          </a:p>
        </p:txBody>
      </p:sp>
    </p:spTree>
  </p:cSld>
  <p:clrMapOvr>
    <a:masterClrMapping/>
  </p:clrMapOvr>
  <mc:AlternateContent xmlns:mc="http://schemas.openxmlformats.org/markup-compatibility/2006" xmlns:p14="http://schemas.microsoft.com/office/powerpoint/2010/main">
    <mc:Choice Requires="p14">
      <p:transition spd="slow" p14:dur="2000">
        <p14:prism dir="d"/>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219"/>
        <p:cNvGrpSpPr/>
        <p:nvPr/>
      </p:nvGrpSpPr>
      <p:grpSpPr>
        <a:xfrm>
          <a:off x="0" y="0"/>
          <a:ext cx="0" cy="0"/>
          <a:chOff x="0" y="0"/>
          <a:chExt cx="0" cy="0"/>
        </a:xfrm>
      </p:grpSpPr>
      <p:pic>
        <p:nvPicPr>
          <p:cNvPr id="223" name="Picture 222" descr="Close up of clarinet">
            <a:extLst>
              <a:ext uri="{FF2B5EF4-FFF2-40B4-BE49-F238E27FC236}">
                <a16:creationId xmlns:a16="http://schemas.microsoft.com/office/drawing/2014/main" id="{CDAD9A04-C4E0-F4CB-EFFA-405E8D152F4B}"/>
              </a:ext>
            </a:extLst>
          </p:cNvPr>
          <p:cNvPicPr>
            <a:picLocks noChangeAspect="1"/>
          </p:cNvPicPr>
          <p:nvPr/>
        </p:nvPicPr>
        <p:blipFill rotWithShape="1">
          <a:blip r:embed="rId4">
            <a:duotone>
              <a:prstClr val="black"/>
              <a:schemeClr val="accent5">
                <a:tint val="45000"/>
                <a:satMod val="400000"/>
              </a:schemeClr>
            </a:duotone>
            <a:alphaModFix amt="15000"/>
          </a:blip>
          <a:srcRect b="15731"/>
          <a:stretch/>
        </p:blipFill>
        <p:spPr>
          <a:xfrm>
            <a:off x="20" y="10"/>
            <a:ext cx="9143980" cy="5143490"/>
          </a:xfrm>
          <a:prstGeom prst="rect">
            <a:avLst/>
          </a:prstGeom>
        </p:spPr>
      </p:pic>
      <p:sp>
        <p:nvSpPr>
          <p:cNvPr id="220" name="Google Shape;220;p40"/>
          <p:cNvSpPr txBox="1">
            <a:spLocks noGrp="1"/>
          </p:cNvSpPr>
          <p:nvPr>
            <p:ph type="title"/>
          </p:nvPr>
        </p:nvSpPr>
        <p:spPr>
          <a:xfrm>
            <a:off x="484583" y="339538"/>
            <a:ext cx="7053542" cy="1050398"/>
          </a:xfrm>
          <a:prstGeom prst="rect">
            <a:avLst/>
          </a:prstGeom>
        </p:spPr>
        <p:txBody>
          <a:bodyPr spcFirstLastPara="1" vert="horz" lIns="91440" tIns="45720" rIns="91440" bIns="45720" rtlCol="0" anchor="t" anchorCtr="0">
            <a:normAutofit fontScale="90000"/>
          </a:bodyPr>
          <a:lstStyle/>
          <a:p>
            <a:pPr marL="0" lvl="0" indent="0" defTabSz="457200">
              <a:spcBef>
                <a:spcPct val="0"/>
              </a:spcBef>
              <a:spcAft>
                <a:spcPts val="0"/>
              </a:spcAft>
            </a:pPr>
            <a:r>
              <a:rPr lang="en-US" sz="4200" dirty="0"/>
              <a:t>Potential Future Directions Include:</a:t>
            </a:r>
          </a:p>
        </p:txBody>
      </p:sp>
      <p:sp>
        <p:nvSpPr>
          <p:cNvPr id="221" name="Google Shape;221;p40"/>
          <p:cNvSpPr txBox="1">
            <a:spLocks noGrp="1"/>
          </p:cNvSpPr>
          <p:nvPr>
            <p:ph type="body" idx="1"/>
          </p:nvPr>
        </p:nvSpPr>
        <p:spPr>
          <a:xfrm>
            <a:off x="827484" y="1539688"/>
            <a:ext cx="6709905" cy="3146611"/>
          </a:xfrm>
          <a:prstGeom prst="rect">
            <a:avLst/>
          </a:prstGeom>
        </p:spPr>
        <p:txBody>
          <a:bodyPr spcFirstLastPara="1" vert="horz" lIns="91440" tIns="45720" rIns="91440" bIns="45720" rtlCol="0" anchor="ctr" anchorCtr="0">
            <a:normAutofit/>
          </a:bodyPr>
          <a:lstStyle/>
          <a:p>
            <a:pPr marL="0" indent="0" defTabSz="457200">
              <a:spcBef>
                <a:spcPts val="1000"/>
              </a:spcBef>
              <a:buSzPct val="80000"/>
              <a:buFont typeface="Wingdings 3" charset="2"/>
              <a:buChar char=""/>
            </a:pPr>
            <a:r>
              <a:rPr lang="en-US" dirty="0"/>
              <a:t>Optimal serial communications for Windows and Mac operating systems.</a:t>
            </a:r>
          </a:p>
          <a:p>
            <a:pPr marL="0" indent="0" defTabSz="457200">
              <a:spcBef>
                <a:spcPts val="1000"/>
              </a:spcBef>
              <a:buSzPct val="80000"/>
              <a:buFont typeface="Wingdings 3" charset="2"/>
              <a:buChar char=""/>
            </a:pPr>
            <a:r>
              <a:rPr lang="en-US" dirty="0"/>
              <a:t>Completing and refining the options for expansion units.</a:t>
            </a:r>
          </a:p>
          <a:p>
            <a:pPr marL="0" indent="0" defTabSz="457200">
              <a:spcBef>
                <a:spcPts val="1000"/>
              </a:spcBef>
              <a:buSzPct val="80000"/>
              <a:buFont typeface="Wingdings 3" charset="2"/>
              <a:buChar char=""/>
            </a:pPr>
            <a:r>
              <a:rPr lang="en-US" dirty="0"/>
              <a:t>OSC Formatting for easier multi-platform use cases.</a:t>
            </a:r>
          </a:p>
          <a:p>
            <a:pPr marL="0" lvl="0" indent="0" defTabSz="457200">
              <a:spcBef>
                <a:spcPts val="1000"/>
              </a:spcBef>
              <a:buSzPct val="80000"/>
              <a:buFont typeface="Wingdings 3" charset="2"/>
              <a:buChar char=""/>
            </a:pPr>
            <a:r>
              <a:rPr lang="en-US" dirty="0"/>
              <a:t>Permanent embedding within a clarinet. </a:t>
            </a:r>
          </a:p>
          <a:p>
            <a:pPr marL="0" lvl="0" indent="0" defTabSz="457200">
              <a:spcBef>
                <a:spcPts val="1000"/>
              </a:spcBef>
              <a:buSzPct val="80000"/>
              <a:buFont typeface="Wingdings 3" charset="2"/>
              <a:buChar char=""/>
            </a:pPr>
            <a:r>
              <a:rPr lang="en-US" dirty="0"/>
              <a:t>Making versions for other instruments.</a:t>
            </a:r>
          </a:p>
          <a:p>
            <a:pPr marL="0" indent="0" defTabSz="457200">
              <a:spcBef>
                <a:spcPts val="1000"/>
              </a:spcBef>
              <a:buSzPct val="80000"/>
              <a:buFont typeface="Wingdings 3" charset="2"/>
              <a:buChar char=""/>
            </a:pPr>
            <a:r>
              <a:rPr lang="en-US" dirty="0"/>
              <a:t>Password locking units to avoid miss-connections.</a:t>
            </a:r>
          </a:p>
        </p:txBody>
      </p:sp>
      <p:sp>
        <p:nvSpPr>
          <p:cNvPr id="3" name="Slide Number Placeholder 2">
            <a:extLst>
              <a:ext uri="{FF2B5EF4-FFF2-40B4-BE49-F238E27FC236}">
                <a16:creationId xmlns:a16="http://schemas.microsoft.com/office/drawing/2014/main" id="{069A3AF1-C239-D04E-29F1-B5C710D297AB}"/>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44</a:t>
            </a:fld>
            <a:endParaRPr lang="en-US" sz="2800"/>
          </a:p>
        </p:txBody>
      </p:sp>
    </p:spTree>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2" name="Picture 11">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4" name="Oval 13">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8" name="Picture 17">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0" name="Rectangle 19">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34FA10D-5116-47B4-A70E-776435251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2">
              <a:lumMod val="90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4" name="Freeform 36">
            <a:extLst>
              <a:ext uri="{FF2B5EF4-FFF2-40B4-BE49-F238E27FC236}">
                <a16:creationId xmlns:a16="http://schemas.microsoft.com/office/drawing/2014/main" id="{B2718AAE-52B9-4DD9-9D83-A9C975C9D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2265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49FF39B1-9689-44AE-A803-7B90A059DC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82363" cy="5143500"/>
          </a:xfrm>
          <a:custGeom>
            <a:avLst/>
            <a:gdLst>
              <a:gd name="connsiteX0" fmla="*/ 7031769 w 8376484"/>
              <a:gd name="connsiteY0" fmla="*/ 0 h 6858001"/>
              <a:gd name="connsiteX1" fmla="*/ 8375307 w 8376484"/>
              <a:gd name="connsiteY1" fmla="*/ 0 h 6858001"/>
              <a:gd name="connsiteX2" fmla="*/ 8350262 w 8376484"/>
              <a:gd name="connsiteY2" fmla="*/ 155677 h 6858001"/>
              <a:gd name="connsiteX3" fmla="*/ 8326393 w 8376484"/>
              <a:gd name="connsiteY3" fmla="*/ 310668 h 6858001"/>
              <a:gd name="connsiteX4" fmla="*/ 8303029 w 8376484"/>
              <a:gd name="connsiteY4" fmla="*/ 466344 h 6858001"/>
              <a:gd name="connsiteX5" fmla="*/ 8283026 w 8376484"/>
              <a:gd name="connsiteY5" fmla="*/ 622707 h 6858001"/>
              <a:gd name="connsiteX6" fmla="*/ 8262855 w 8376484"/>
              <a:gd name="connsiteY6" fmla="*/ 778383 h 6858001"/>
              <a:gd name="connsiteX7" fmla="*/ 8244029 w 8376484"/>
              <a:gd name="connsiteY7" fmla="*/ 934746 h 6858001"/>
              <a:gd name="connsiteX8" fmla="*/ 8227893 w 8376484"/>
              <a:gd name="connsiteY8" fmla="*/ 1089051 h 6858001"/>
              <a:gd name="connsiteX9" fmla="*/ 8212597 w 8376484"/>
              <a:gd name="connsiteY9" fmla="*/ 1245413 h 6858001"/>
              <a:gd name="connsiteX10" fmla="*/ 8198645 w 8376484"/>
              <a:gd name="connsiteY10" fmla="*/ 1401090 h 6858001"/>
              <a:gd name="connsiteX11" fmla="*/ 8186543 w 8376484"/>
              <a:gd name="connsiteY11" fmla="*/ 1554023 h 6858001"/>
              <a:gd name="connsiteX12" fmla="*/ 8174440 w 8376484"/>
              <a:gd name="connsiteY12" fmla="*/ 1709014 h 6858001"/>
              <a:gd name="connsiteX13" fmla="*/ 8164355 w 8376484"/>
              <a:gd name="connsiteY13" fmla="*/ 1861947 h 6858001"/>
              <a:gd name="connsiteX14" fmla="*/ 8156455 w 8376484"/>
              <a:gd name="connsiteY14" fmla="*/ 2014881 h 6858001"/>
              <a:gd name="connsiteX15" fmla="*/ 8148218 w 8376484"/>
              <a:gd name="connsiteY15" fmla="*/ 2167128 h 6858001"/>
              <a:gd name="connsiteX16" fmla="*/ 8141327 w 8376484"/>
              <a:gd name="connsiteY16" fmla="*/ 2318004 h 6858001"/>
              <a:gd name="connsiteX17" fmla="*/ 8136452 w 8376484"/>
              <a:gd name="connsiteY17" fmla="*/ 2467509 h 6858001"/>
              <a:gd name="connsiteX18" fmla="*/ 8132250 w 8376484"/>
              <a:gd name="connsiteY18" fmla="*/ 2617013 h 6858001"/>
              <a:gd name="connsiteX19" fmla="*/ 8128216 w 8376484"/>
              <a:gd name="connsiteY19" fmla="*/ 2765146 h 6858001"/>
              <a:gd name="connsiteX20" fmla="*/ 8126367 w 8376484"/>
              <a:gd name="connsiteY20" fmla="*/ 2911221 h 6858001"/>
              <a:gd name="connsiteX21" fmla="*/ 8124350 w 8376484"/>
              <a:gd name="connsiteY21" fmla="*/ 3057297 h 6858001"/>
              <a:gd name="connsiteX22" fmla="*/ 8123341 w 8376484"/>
              <a:gd name="connsiteY22" fmla="*/ 3201315 h 6858001"/>
              <a:gd name="connsiteX23" fmla="*/ 8124350 w 8376484"/>
              <a:gd name="connsiteY23" fmla="*/ 3343961 h 6858001"/>
              <a:gd name="connsiteX24" fmla="*/ 8124350 w 8376484"/>
              <a:gd name="connsiteY24" fmla="*/ 3485236 h 6858001"/>
              <a:gd name="connsiteX25" fmla="*/ 8126367 w 8376484"/>
              <a:gd name="connsiteY25" fmla="*/ 3625139 h 6858001"/>
              <a:gd name="connsiteX26" fmla="*/ 8129392 w 8376484"/>
              <a:gd name="connsiteY26" fmla="*/ 3762299 h 6858001"/>
              <a:gd name="connsiteX27" fmla="*/ 8132250 w 8376484"/>
              <a:gd name="connsiteY27" fmla="*/ 3898087 h 6858001"/>
              <a:gd name="connsiteX28" fmla="*/ 8135444 w 8376484"/>
              <a:gd name="connsiteY28" fmla="*/ 4031133 h 6858001"/>
              <a:gd name="connsiteX29" fmla="*/ 8140318 w 8376484"/>
              <a:gd name="connsiteY29" fmla="*/ 4163492 h 6858001"/>
              <a:gd name="connsiteX30" fmla="*/ 8145529 w 8376484"/>
              <a:gd name="connsiteY30" fmla="*/ 4293793 h 6858001"/>
              <a:gd name="connsiteX31" fmla="*/ 8150235 w 8376484"/>
              <a:gd name="connsiteY31" fmla="*/ 4421352 h 6858001"/>
              <a:gd name="connsiteX32" fmla="*/ 8163515 w 8376484"/>
              <a:gd name="connsiteY32" fmla="*/ 4670298 h 6858001"/>
              <a:gd name="connsiteX33" fmla="*/ 8177634 w 8376484"/>
              <a:gd name="connsiteY33" fmla="*/ 4908956 h 6858001"/>
              <a:gd name="connsiteX34" fmla="*/ 8192426 w 8376484"/>
              <a:gd name="connsiteY34" fmla="*/ 5138013 h 6858001"/>
              <a:gd name="connsiteX35" fmla="*/ 8208731 w 8376484"/>
              <a:gd name="connsiteY35" fmla="*/ 5354726 h 6858001"/>
              <a:gd name="connsiteX36" fmla="*/ 8225708 w 8376484"/>
              <a:gd name="connsiteY36" fmla="*/ 5561838 h 6858001"/>
              <a:gd name="connsiteX37" fmla="*/ 8244029 w 8376484"/>
              <a:gd name="connsiteY37" fmla="*/ 5753862 h 6858001"/>
              <a:gd name="connsiteX38" fmla="*/ 8262015 w 8376484"/>
              <a:gd name="connsiteY38" fmla="*/ 5934227 h 6858001"/>
              <a:gd name="connsiteX39" fmla="*/ 8280000 w 8376484"/>
              <a:gd name="connsiteY39" fmla="*/ 6100191 h 6858001"/>
              <a:gd name="connsiteX40" fmla="*/ 8296977 w 8376484"/>
              <a:gd name="connsiteY40" fmla="*/ 6252438 h 6858001"/>
              <a:gd name="connsiteX41" fmla="*/ 8313114 w 8376484"/>
              <a:gd name="connsiteY41" fmla="*/ 6387541 h 6858001"/>
              <a:gd name="connsiteX42" fmla="*/ 8328410 w 8376484"/>
              <a:gd name="connsiteY42" fmla="*/ 6509613 h 6858001"/>
              <a:gd name="connsiteX43" fmla="*/ 8341185 w 8376484"/>
              <a:gd name="connsiteY43" fmla="*/ 6612483 h 6858001"/>
              <a:gd name="connsiteX44" fmla="*/ 8353287 w 8376484"/>
              <a:gd name="connsiteY44" fmla="*/ 6698894 h 6858001"/>
              <a:gd name="connsiteX45" fmla="*/ 8370601 w 8376484"/>
              <a:gd name="connsiteY45" fmla="*/ 6817538 h 6858001"/>
              <a:gd name="connsiteX46" fmla="*/ 8376484 w 8376484"/>
              <a:gd name="connsiteY46" fmla="*/ 6858000 h 6858001"/>
              <a:gd name="connsiteX47" fmla="*/ 7471130 w 8376484"/>
              <a:gd name="connsiteY47" fmla="*/ 6858000 h 6858001"/>
              <a:gd name="connsiteX48" fmla="*/ 7471130 w 8376484"/>
              <a:gd name="connsiteY48" fmla="*/ 6858001 h 6858001"/>
              <a:gd name="connsiteX49" fmla="*/ 1380566 w 8376484"/>
              <a:gd name="connsiteY49" fmla="*/ 6858001 h 6858001"/>
              <a:gd name="connsiteX50" fmla="*/ 1380566 w 8376484"/>
              <a:gd name="connsiteY50" fmla="*/ 6858000 h 6858001"/>
              <a:gd name="connsiteX51" fmla="*/ 0 w 8376484"/>
              <a:gd name="connsiteY51" fmla="*/ 6858000 h 6858001"/>
              <a:gd name="connsiteX52" fmla="*/ 0 w 8376484"/>
              <a:gd name="connsiteY52" fmla="*/ 0 h 6858001"/>
              <a:gd name="connsiteX53" fmla="*/ 1917290 w 8376484"/>
              <a:gd name="connsiteY53" fmla="*/ 0 h 6858001"/>
              <a:gd name="connsiteX54" fmla="*/ 1917290 w 8376484"/>
              <a:gd name="connsiteY54" fmla="*/ 1 h 6858001"/>
              <a:gd name="connsiteX55" fmla="*/ 7031769 w 8376484"/>
              <a:gd name="connsiteY5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376484" h="6858001">
                <a:moveTo>
                  <a:pt x="7031769" y="0"/>
                </a:moveTo>
                <a:lnTo>
                  <a:pt x="8375307" y="0"/>
                </a:lnTo>
                <a:lnTo>
                  <a:pt x="8350262" y="155677"/>
                </a:lnTo>
                <a:lnTo>
                  <a:pt x="8326393" y="310668"/>
                </a:lnTo>
                <a:lnTo>
                  <a:pt x="8303029" y="466344"/>
                </a:lnTo>
                <a:lnTo>
                  <a:pt x="8283026" y="622707"/>
                </a:lnTo>
                <a:lnTo>
                  <a:pt x="8262855" y="778383"/>
                </a:lnTo>
                <a:lnTo>
                  <a:pt x="8244029" y="934746"/>
                </a:lnTo>
                <a:lnTo>
                  <a:pt x="8227893" y="1089051"/>
                </a:lnTo>
                <a:lnTo>
                  <a:pt x="8212597" y="1245413"/>
                </a:lnTo>
                <a:lnTo>
                  <a:pt x="8198645" y="1401090"/>
                </a:lnTo>
                <a:lnTo>
                  <a:pt x="8186543" y="1554023"/>
                </a:lnTo>
                <a:lnTo>
                  <a:pt x="8174440" y="1709014"/>
                </a:lnTo>
                <a:lnTo>
                  <a:pt x="8164355" y="1861947"/>
                </a:lnTo>
                <a:lnTo>
                  <a:pt x="8156455" y="2014881"/>
                </a:lnTo>
                <a:lnTo>
                  <a:pt x="8148218" y="2167128"/>
                </a:lnTo>
                <a:lnTo>
                  <a:pt x="8141327" y="2318004"/>
                </a:lnTo>
                <a:lnTo>
                  <a:pt x="8136452" y="2467509"/>
                </a:lnTo>
                <a:lnTo>
                  <a:pt x="8132250" y="2617013"/>
                </a:lnTo>
                <a:lnTo>
                  <a:pt x="8128216" y="2765146"/>
                </a:lnTo>
                <a:lnTo>
                  <a:pt x="8126367" y="2911221"/>
                </a:lnTo>
                <a:lnTo>
                  <a:pt x="8124350" y="3057297"/>
                </a:lnTo>
                <a:lnTo>
                  <a:pt x="8123341" y="3201315"/>
                </a:lnTo>
                <a:lnTo>
                  <a:pt x="8124350" y="3343961"/>
                </a:lnTo>
                <a:lnTo>
                  <a:pt x="8124350" y="3485236"/>
                </a:lnTo>
                <a:lnTo>
                  <a:pt x="8126367" y="3625139"/>
                </a:lnTo>
                <a:lnTo>
                  <a:pt x="8129392" y="3762299"/>
                </a:lnTo>
                <a:lnTo>
                  <a:pt x="8132250" y="3898087"/>
                </a:lnTo>
                <a:lnTo>
                  <a:pt x="8135444" y="4031133"/>
                </a:lnTo>
                <a:lnTo>
                  <a:pt x="8140318" y="4163492"/>
                </a:lnTo>
                <a:lnTo>
                  <a:pt x="8145529" y="4293793"/>
                </a:lnTo>
                <a:lnTo>
                  <a:pt x="8150235" y="4421352"/>
                </a:lnTo>
                <a:lnTo>
                  <a:pt x="8163515" y="4670298"/>
                </a:lnTo>
                <a:lnTo>
                  <a:pt x="8177634" y="4908956"/>
                </a:lnTo>
                <a:lnTo>
                  <a:pt x="8192426" y="5138013"/>
                </a:lnTo>
                <a:lnTo>
                  <a:pt x="8208731" y="5354726"/>
                </a:lnTo>
                <a:lnTo>
                  <a:pt x="8225708" y="5561838"/>
                </a:lnTo>
                <a:lnTo>
                  <a:pt x="8244029" y="5753862"/>
                </a:lnTo>
                <a:lnTo>
                  <a:pt x="8262015" y="5934227"/>
                </a:lnTo>
                <a:lnTo>
                  <a:pt x="8280000" y="6100191"/>
                </a:lnTo>
                <a:lnTo>
                  <a:pt x="8296977" y="6252438"/>
                </a:lnTo>
                <a:lnTo>
                  <a:pt x="8313114" y="6387541"/>
                </a:lnTo>
                <a:lnTo>
                  <a:pt x="8328410" y="6509613"/>
                </a:lnTo>
                <a:lnTo>
                  <a:pt x="8341185" y="6612483"/>
                </a:lnTo>
                <a:lnTo>
                  <a:pt x="8353287" y="6698894"/>
                </a:lnTo>
                <a:lnTo>
                  <a:pt x="8370601" y="6817538"/>
                </a:lnTo>
                <a:lnTo>
                  <a:pt x="8376484" y="6858000"/>
                </a:lnTo>
                <a:lnTo>
                  <a:pt x="7471130" y="6858000"/>
                </a:lnTo>
                <a:lnTo>
                  <a:pt x="7471130" y="6858001"/>
                </a:lnTo>
                <a:lnTo>
                  <a:pt x="1380566" y="6858001"/>
                </a:lnTo>
                <a:lnTo>
                  <a:pt x="1380566" y="6858000"/>
                </a:lnTo>
                <a:lnTo>
                  <a:pt x="0" y="6858000"/>
                </a:lnTo>
                <a:lnTo>
                  <a:pt x="0" y="0"/>
                </a:lnTo>
                <a:lnTo>
                  <a:pt x="1917290" y="0"/>
                </a:lnTo>
                <a:lnTo>
                  <a:pt x="1917290" y="1"/>
                </a:lnTo>
                <a:lnTo>
                  <a:pt x="7031769" y="1"/>
                </a:lnTo>
                <a:close/>
              </a:path>
            </a:pathLst>
          </a:custGeom>
          <a:ln>
            <a:noFill/>
          </a:ln>
        </p:spPr>
        <p:txBody>
          <a:bodyPr rtlCol="0" anchor="ctr"/>
          <a:lstStyle/>
          <a:p>
            <a:pPr algn="ctr"/>
            <a:endParaRPr lang="en-US"/>
          </a:p>
        </p:txBody>
      </p:sp>
      <p:sp>
        <p:nvSpPr>
          <p:cNvPr id="28" name="Rectangle 27">
            <a:extLst>
              <a:ext uri="{FF2B5EF4-FFF2-40B4-BE49-F238E27FC236}">
                <a16:creationId xmlns:a16="http://schemas.microsoft.com/office/drawing/2014/main" id="{6C74A888-48BE-4604-BB14-E6C5E9D0F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E0D8F3A8-AFB3-9D90-88DB-85A239912189}"/>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45</a:t>
            </a:fld>
            <a:endParaRPr lang="en-US" sz="2800" b="0" i="0" kern="1200">
              <a:solidFill>
                <a:srgbClr val="FFFFFF"/>
              </a:solidFill>
              <a:latin typeface="+mn-lt"/>
              <a:ea typeface="+mn-ea"/>
              <a:cs typeface="+mn-cs"/>
            </a:endParaRPr>
          </a:p>
        </p:txBody>
      </p:sp>
      <p:sp>
        <p:nvSpPr>
          <p:cNvPr id="5" name="Title 4">
            <a:extLst>
              <a:ext uri="{FF2B5EF4-FFF2-40B4-BE49-F238E27FC236}">
                <a16:creationId xmlns:a16="http://schemas.microsoft.com/office/drawing/2014/main" id="{5EAA4AB5-59A7-41F5-5E6B-DC0919B780DC}"/>
              </a:ext>
            </a:extLst>
          </p:cNvPr>
          <p:cNvSpPr>
            <a:spLocks noGrp="1"/>
          </p:cNvSpPr>
          <p:nvPr>
            <p:ph type="title"/>
          </p:nvPr>
        </p:nvSpPr>
        <p:spPr>
          <a:xfrm>
            <a:off x="737423" y="704214"/>
            <a:ext cx="4972607" cy="3735071"/>
          </a:xfrm>
        </p:spPr>
        <p:txBody>
          <a:bodyPr vert="horz" lIns="91440" tIns="45720" rIns="91440" bIns="45720" rtlCol="0" anchor="ctr">
            <a:normAutofit/>
          </a:bodyPr>
          <a:lstStyle/>
          <a:p>
            <a:pPr algn="r" defTabSz="457200">
              <a:spcBef>
                <a:spcPct val="0"/>
              </a:spcBef>
            </a:pPr>
            <a:r>
              <a:rPr lang="en-US" sz="7200" b="0" i="0" kern="1200" dirty="0">
                <a:solidFill>
                  <a:schemeClr val="tx2"/>
                </a:solidFill>
                <a:latin typeface="+mj-lt"/>
                <a:ea typeface="+mj-ea"/>
                <a:cs typeface="+mj-cs"/>
              </a:rPr>
              <a:t>Final Notes</a:t>
            </a:r>
          </a:p>
        </p:txBody>
      </p:sp>
    </p:spTree>
    <p:extLst>
      <p:ext uri="{BB962C8B-B14F-4D97-AF65-F5344CB8AC3E}">
        <p14:creationId xmlns:p14="http://schemas.microsoft.com/office/powerpoint/2010/main" val="169530701"/>
      </p:ext>
    </p:extLst>
  </p:cSld>
  <p:clrMapOvr>
    <a:masterClrMapping/>
  </p:clrMapOvr>
  <mc:AlternateContent xmlns:mc="http://schemas.openxmlformats.org/markup-compatibility/2006" xmlns:p14="http://schemas.microsoft.com/office/powerpoint/2010/main">
    <mc:Choice Requires="p14">
      <p:transition spd="slow" p14:dur="2000">
        <p14:prism/>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98AA2-CA06-EA82-F422-F72597D8E41A}"/>
              </a:ext>
            </a:extLst>
          </p:cNvPr>
          <p:cNvSpPr>
            <a:spLocks noGrp="1"/>
          </p:cNvSpPr>
          <p:nvPr>
            <p:ph type="title"/>
          </p:nvPr>
        </p:nvSpPr>
        <p:spPr/>
        <p:txBody>
          <a:bodyPr>
            <a:normAutofit fontScale="90000"/>
          </a:bodyPr>
          <a:lstStyle/>
          <a:p>
            <a:r>
              <a:rPr lang="en-US" dirty="0"/>
              <a:t>All the compositions are available in Max.</a:t>
            </a:r>
          </a:p>
        </p:txBody>
      </p:sp>
      <p:pic>
        <p:nvPicPr>
          <p:cNvPr id="15" name="Content Placeholder 14" descr="Diagram">
            <a:extLst>
              <a:ext uri="{FF2B5EF4-FFF2-40B4-BE49-F238E27FC236}">
                <a16:creationId xmlns:a16="http://schemas.microsoft.com/office/drawing/2014/main" id="{2C454F29-3112-8315-2277-0F5CD934D82B}"/>
              </a:ext>
            </a:extLst>
          </p:cNvPr>
          <p:cNvPicPr>
            <a:picLocks noGrp="1" noChangeAspect="1"/>
          </p:cNvPicPr>
          <p:nvPr>
            <p:ph sz="half" idx="1"/>
          </p:nvPr>
        </p:nvPicPr>
        <p:blipFill>
          <a:blip r:embed="rId2"/>
          <a:stretch>
            <a:fillRect/>
          </a:stretch>
        </p:blipFill>
        <p:spPr>
          <a:xfrm>
            <a:off x="484584" y="1871276"/>
            <a:ext cx="3639741" cy="2034417"/>
          </a:xfrm>
        </p:spPr>
      </p:pic>
      <p:sp>
        <p:nvSpPr>
          <p:cNvPr id="4" name="Text Placeholder 3">
            <a:extLst>
              <a:ext uri="{FF2B5EF4-FFF2-40B4-BE49-F238E27FC236}">
                <a16:creationId xmlns:a16="http://schemas.microsoft.com/office/drawing/2014/main" id="{065241B8-8A03-5F81-F628-CE6D88D402A1}"/>
              </a:ext>
            </a:extLst>
          </p:cNvPr>
          <p:cNvSpPr>
            <a:spLocks noGrp="1"/>
          </p:cNvSpPr>
          <p:nvPr>
            <p:ph sz="half" idx="2"/>
          </p:nvPr>
        </p:nvSpPr>
        <p:spPr/>
        <p:txBody>
          <a:bodyPr/>
          <a:lstStyle/>
          <a:p>
            <a:r>
              <a:rPr lang="en-US" dirty="0"/>
              <a:t>Each of the patches used to make these performances has been created as an object in Max. Performers can download these from the GitHub repo for performance, or experiment with their own processing.</a:t>
            </a:r>
          </a:p>
        </p:txBody>
      </p:sp>
      <p:sp>
        <p:nvSpPr>
          <p:cNvPr id="12" name="Slide Number Placeholder 2">
            <a:extLst>
              <a:ext uri="{FF2B5EF4-FFF2-40B4-BE49-F238E27FC236}">
                <a16:creationId xmlns:a16="http://schemas.microsoft.com/office/drawing/2014/main" id="{F4DB4072-AB31-D45B-9692-F36FF5685A2F}"/>
              </a:ext>
            </a:extLst>
          </p:cNvPr>
          <p:cNvSpPr txBox="1">
            <a:spLocks/>
          </p:cNvSpPr>
          <p:nvPr/>
        </p:nvSpPr>
        <p:spPr bwMode="gray">
          <a:xfrm>
            <a:off x="7854206" y="332803"/>
            <a:ext cx="548700" cy="393600"/>
          </a:xfrm>
          <a:prstGeom prst="rect">
            <a:avLst/>
          </a:prstGeom>
        </p:spPr>
        <p:txBody>
          <a:bodyPr vert="horz" lIns="91440" tIns="45720" rIns="91440" bIns="45720" rtlCol="0" anchor="b">
            <a:noAutofit/>
          </a:bodyPr>
          <a:lstStyle>
            <a:defPPr>
              <a:defRPr lang="en-US"/>
            </a:defPPr>
            <a:lvl1pPr marL="0" algn="ctr" defTabSz="457200" rtl="0" eaLnBrk="1" latinLnBrk="0" hangingPunct="1">
              <a:defRPr sz="2100" b="0" i="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00000000-1234-1234-1234-123412341234}" type="slidenum">
              <a:rPr lang="en" sz="2400" smtClean="0"/>
              <a:pPr algn="r"/>
              <a:t>46</a:t>
            </a:fld>
            <a:endParaRPr lang="en" sz="2400" dirty="0"/>
          </a:p>
        </p:txBody>
      </p:sp>
      <p:sp>
        <p:nvSpPr>
          <p:cNvPr id="5" name="Title 1">
            <a:extLst>
              <a:ext uri="{FF2B5EF4-FFF2-40B4-BE49-F238E27FC236}">
                <a16:creationId xmlns:a16="http://schemas.microsoft.com/office/drawing/2014/main" id="{1CFFD4F2-5F04-6EBC-6AB2-10790F876C4D}"/>
              </a:ext>
            </a:extLst>
          </p:cNvPr>
          <p:cNvSpPr txBox="1">
            <a:spLocks/>
          </p:cNvSpPr>
          <p:nvPr/>
        </p:nvSpPr>
        <p:spPr>
          <a:xfrm>
            <a:off x="4414432" y="3432791"/>
            <a:ext cx="3819680" cy="1181106"/>
          </a:xfrm>
          <a:prstGeom prst="rect">
            <a:avLst/>
          </a:prstGeom>
        </p:spPr>
        <p:txBody>
          <a:bodyPr vert="horz" lIns="91440" tIns="45720" rIns="91440" bIns="45720" rtlCol="0" anchor="b">
            <a:normAutofit fontScale="92500" lnSpcReduction="10000"/>
          </a:bodyPr>
          <a:lstStyle>
            <a:lvl1pPr algn="l" defTabSz="342900" rtl="0" eaLnBrk="1" latinLnBrk="0" hangingPunct="1">
              <a:spcBef>
                <a:spcPct val="0"/>
              </a:spcBef>
              <a:buNone/>
              <a:defRPr sz="27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Scores, patches and other info available at </a:t>
            </a:r>
            <a:r>
              <a:rPr lang="en-US" dirty="0" err="1"/>
              <a:t>matthewbardin.com</a:t>
            </a:r>
            <a:endParaRPr lang="en-US" dirty="0"/>
          </a:p>
        </p:txBody>
      </p:sp>
    </p:spTree>
    <p:extLst>
      <p:ext uri="{BB962C8B-B14F-4D97-AF65-F5344CB8AC3E}">
        <p14:creationId xmlns:p14="http://schemas.microsoft.com/office/powerpoint/2010/main" val="3994419799"/>
      </p:ext>
    </p:extLst>
  </p:cSld>
  <p:clrMapOvr>
    <a:masterClrMapping/>
  </p:clrMapOvr>
  <mc:AlternateContent xmlns:mc="http://schemas.openxmlformats.org/markup-compatibility/2006" xmlns:p14="http://schemas.microsoft.com/office/powerpoint/2010/main">
    <mc:Choice Requires="p14">
      <p:transition spd="slow" p14:dur="2000">
        <p14:prism dir="r"/>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 name="Picture 4" descr="Question marks in a line and one question mark is lit">
            <a:extLst>
              <a:ext uri="{FF2B5EF4-FFF2-40B4-BE49-F238E27FC236}">
                <a16:creationId xmlns:a16="http://schemas.microsoft.com/office/drawing/2014/main" id="{E15A5BCA-10BA-9F60-F739-4A114DB212CA}"/>
              </a:ext>
            </a:extLst>
          </p:cNvPr>
          <p:cNvPicPr>
            <a:picLocks noChangeAspect="1"/>
          </p:cNvPicPr>
          <p:nvPr/>
        </p:nvPicPr>
        <p:blipFill rotWithShape="1">
          <a:blip r:embed="rId3">
            <a:duotone>
              <a:prstClr val="black"/>
              <a:schemeClr val="accent5">
                <a:tint val="45000"/>
                <a:satMod val="400000"/>
              </a:schemeClr>
            </a:duotone>
            <a:alphaModFix amt="25000"/>
          </a:blip>
          <a:srcRect t="15730"/>
          <a:stretch/>
        </p:blipFill>
        <p:spPr>
          <a:xfrm>
            <a:off x="20" y="10"/>
            <a:ext cx="9143980" cy="5143490"/>
          </a:xfrm>
          <a:prstGeom prst="rect">
            <a:avLst/>
          </a:prstGeom>
        </p:spPr>
      </p:pic>
      <p:sp>
        <p:nvSpPr>
          <p:cNvPr id="2" name="Title 1">
            <a:extLst>
              <a:ext uri="{FF2B5EF4-FFF2-40B4-BE49-F238E27FC236}">
                <a16:creationId xmlns:a16="http://schemas.microsoft.com/office/drawing/2014/main" id="{59944A19-0D79-2B60-35C0-F4A744C6272C}"/>
              </a:ext>
            </a:extLst>
          </p:cNvPr>
          <p:cNvSpPr>
            <a:spLocks noGrp="1"/>
          </p:cNvSpPr>
          <p:nvPr>
            <p:ph type="title"/>
          </p:nvPr>
        </p:nvSpPr>
        <p:spPr>
          <a:xfrm>
            <a:off x="866216" y="1085850"/>
            <a:ext cx="6619243" cy="2497185"/>
          </a:xfrm>
        </p:spPr>
        <p:txBody>
          <a:bodyPr vert="horz" lIns="91440" tIns="45720" rIns="91440" bIns="45720" rtlCol="0" anchor="b">
            <a:normAutofit/>
          </a:bodyPr>
          <a:lstStyle/>
          <a:p>
            <a:pPr algn="l" defTabSz="457200">
              <a:spcBef>
                <a:spcPct val="0"/>
              </a:spcBef>
            </a:pPr>
            <a:r>
              <a:rPr lang="en-US" sz="7200"/>
              <a:t>Questions?</a:t>
            </a:r>
          </a:p>
        </p:txBody>
      </p:sp>
      <p:sp>
        <p:nvSpPr>
          <p:cNvPr id="3" name="Slide Number Placeholder 2">
            <a:extLst>
              <a:ext uri="{FF2B5EF4-FFF2-40B4-BE49-F238E27FC236}">
                <a16:creationId xmlns:a16="http://schemas.microsoft.com/office/drawing/2014/main" id="{1B959B1C-10AC-88CD-59B8-6CD5F8CAB241}"/>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47</a:t>
            </a:fld>
            <a:endParaRPr lang="en-US" sz="2800"/>
          </a:p>
        </p:txBody>
      </p:sp>
    </p:spTree>
    <p:extLst>
      <p:ext uri="{BB962C8B-B14F-4D97-AF65-F5344CB8AC3E}">
        <p14:creationId xmlns:p14="http://schemas.microsoft.com/office/powerpoint/2010/main" val="2347900038"/>
      </p:ext>
    </p:extLst>
  </p:cSld>
  <p:clrMapOvr>
    <a:masterClrMapping/>
  </p:clrMapOvr>
  <mc:AlternateContent xmlns:mc="http://schemas.openxmlformats.org/markup-compatibility/2006" xmlns:p14="http://schemas.microsoft.com/office/powerpoint/2010/main">
    <mc:Choice Requires="p14">
      <p:transition spd="slow" p14:dur="2000">
        <p14:prism dir="d"/>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32" name="Picture 3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34" name="Oval 3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6" name="Picture 3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38" name="Picture 3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40" name="Rectangle 3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944A19-0D79-2B60-35C0-F4A744C6272C}"/>
              </a:ext>
            </a:extLst>
          </p:cNvPr>
          <p:cNvSpPr>
            <a:spLocks noGrp="1"/>
          </p:cNvSpPr>
          <p:nvPr>
            <p:ph type="title"/>
          </p:nvPr>
        </p:nvSpPr>
        <p:spPr>
          <a:xfrm>
            <a:off x="6143943" y="994410"/>
            <a:ext cx="2514282" cy="2299880"/>
          </a:xfrm>
        </p:spPr>
        <p:txBody>
          <a:bodyPr vert="horz" lIns="91440" tIns="45720" rIns="91440" bIns="45720" rtlCol="0" anchor="b">
            <a:normAutofit/>
          </a:bodyPr>
          <a:lstStyle/>
          <a:p>
            <a:pPr algn="l" defTabSz="457200">
              <a:spcBef>
                <a:spcPct val="0"/>
              </a:spcBef>
            </a:pPr>
            <a:r>
              <a:rPr lang="en-US" sz="4100" b="0" i="0" kern="1200">
                <a:solidFill>
                  <a:srgbClr val="EBEBEB"/>
                </a:solidFill>
                <a:latin typeface="+mj-lt"/>
                <a:ea typeface="+mj-ea"/>
                <a:cs typeface="+mj-cs"/>
              </a:rPr>
              <a:t>Thank You for coming!</a:t>
            </a:r>
          </a:p>
        </p:txBody>
      </p:sp>
      <p:sp>
        <p:nvSpPr>
          <p:cNvPr id="44"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597760"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46" name="Freeform: Shape 45">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857465" cy="51435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Rectangle 47">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1B959B1C-10AC-88CD-59B8-6CD5F8CAB241}"/>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48</a:t>
            </a:fld>
            <a:endParaRPr lang="en-US" sz="2800">
              <a:solidFill>
                <a:srgbClr val="FFFFFF"/>
              </a:solidFill>
            </a:endParaRPr>
          </a:p>
        </p:txBody>
      </p:sp>
      <p:pic>
        <p:nvPicPr>
          <p:cNvPr id="25" name="Graphic 24" descr="Smiling Face with No Fill">
            <a:extLst>
              <a:ext uri="{FF2B5EF4-FFF2-40B4-BE49-F238E27FC236}">
                <a16:creationId xmlns:a16="http://schemas.microsoft.com/office/drawing/2014/main" id="{C6F91B52-2FAB-967D-F2E3-8F9D62F9B00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8586" y="485773"/>
            <a:ext cx="4171604" cy="4171604"/>
          </a:xfrm>
          <a:prstGeom prst="rect">
            <a:avLst/>
          </a:prstGeom>
          <a:effectLst/>
        </p:spPr>
      </p:pic>
    </p:spTree>
    <p:extLst>
      <p:ext uri="{BB962C8B-B14F-4D97-AF65-F5344CB8AC3E}">
        <p14:creationId xmlns:p14="http://schemas.microsoft.com/office/powerpoint/2010/main" val="31187314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fade thruBlk="1"/>
      </p:transition>
    </mc:Choice>
    <mc:Fallback xmlns="">
      <p:transition spd="slow">
        <p:fade thruBlk="1"/>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88FD6-3E2C-A42F-3E4A-8964B2D1BA60}"/>
              </a:ext>
            </a:extLst>
          </p:cNvPr>
          <p:cNvSpPr>
            <a:spLocks noGrp="1"/>
          </p:cNvSpPr>
          <p:nvPr>
            <p:ph type="title"/>
          </p:nvPr>
        </p:nvSpPr>
        <p:spPr/>
        <p:txBody>
          <a:bodyPr/>
          <a:lstStyle/>
          <a:p>
            <a:r>
              <a:rPr lang="en-US" dirty="0"/>
              <a:t>Recent Eras of Augmented Instruments</a:t>
            </a:r>
          </a:p>
        </p:txBody>
      </p:sp>
      <p:sp>
        <p:nvSpPr>
          <p:cNvPr id="3" name="Text Placeholder 2">
            <a:extLst>
              <a:ext uri="{FF2B5EF4-FFF2-40B4-BE49-F238E27FC236}">
                <a16:creationId xmlns:a16="http://schemas.microsoft.com/office/drawing/2014/main" id="{28898EA4-720D-C7DE-2E92-706BDB856C7C}"/>
              </a:ext>
            </a:extLst>
          </p:cNvPr>
          <p:cNvSpPr>
            <a:spLocks noGrp="1"/>
          </p:cNvSpPr>
          <p:nvPr>
            <p:ph type="body" idx="1"/>
          </p:nvPr>
        </p:nvSpPr>
        <p:spPr>
          <a:xfrm>
            <a:off x="489347" y="1293375"/>
            <a:ext cx="2210150" cy="432197"/>
          </a:xfrm>
        </p:spPr>
        <p:txBody>
          <a:bodyPr/>
          <a:lstStyle/>
          <a:p>
            <a:r>
              <a:rPr lang="en-US" dirty="0"/>
              <a:t>Pre-20</a:t>
            </a:r>
            <a:r>
              <a:rPr lang="en-US" baseline="30000" dirty="0"/>
              <a:t>th</a:t>
            </a:r>
            <a:r>
              <a:rPr lang="en-US" dirty="0"/>
              <a:t> Century</a:t>
            </a:r>
          </a:p>
        </p:txBody>
      </p:sp>
      <p:sp>
        <p:nvSpPr>
          <p:cNvPr id="4" name="Text Placeholder 3">
            <a:extLst>
              <a:ext uri="{FF2B5EF4-FFF2-40B4-BE49-F238E27FC236}">
                <a16:creationId xmlns:a16="http://schemas.microsoft.com/office/drawing/2014/main" id="{41906B9B-51BC-DA1D-A29B-F25A5D271B78}"/>
              </a:ext>
            </a:extLst>
          </p:cNvPr>
          <p:cNvSpPr>
            <a:spLocks noGrp="1"/>
          </p:cNvSpPr>
          <p:nvPr>
            <p:ph type="body" sz="half" idx="15"/>
          </p:nvPr>
        </p:nvSpPr>
        <p:spPr>
          <a:xfrm>
            <a:off x="503984" y="1724858"/>
            <a:ext cx="2195513" cy="2692004"/>
          </a:xfrm>
        </p:spPr>
        <p:txBody>
          <a:bodyPr/>
          <a:lstStyle/>
          <a:p>
            <a:pPr marL="171450" indent="-171450">
              <a:buFont typeface="Wingdings" pitchFamily="2" charset="2"/>
              <a:buChar char="Ø"/>
            </a:pPr>
            <a:r>
              <a:rPr lang="en-US" dirty="0"/>
              <a:t>Completely acoustic.</a:t>
            </a:r>
          </a:p>
          <a:p>
            <a:pPr marL="171450" indent="-171450">
              <a:buFont typeface="Wingdings" pitchFamily="2" charset="2"/>
              <a:buChar char="Ø"/>
            </a:pPr>
            <a:r>
              <a:rPr lang="en-US" dirty="0"/>
              <a:t>Generally looking to improve an instrument or crate a new one</a:t>
            </a:r>
          </a:p>
          <a:p>
            <a:pPr marL="171450" indent="-171450">
              <a:buFont typeface="Wingdings" pitchFamily="2" charset="2"/>
              <a:buChar char="Ø"/>
            </a:pPr>
            <a:r>
              <a:rPr lang="en-US" dirty="0"/>
              <a:t>Brass Mutes</a:t>
            </a:r>
          </a:p>
          <a:p>
            <a:pPr marL="171450" indent="-171450">
              <a:buFont typeface="Wingdings" pitchFamily="2" charset="2"/>
              <a:buChar char="Ø"/>
            </a:pPr>
            <a:r>
              <a:rPr lang="en-US" dirty="0"/>
              <a:t>Expansion of instrument families</a:t>
            </a:r>
          </a:p>
          <a:p>
            <a:endParaRPr lang="en-US" dirty="0"/>
          </a:p>
        </p:txBody>
      </p:sp>
      <p:sp>
        <p:nvSpPr>
          <p:cNvPr id="5" name="Text Placeholder 4">
            <a:extLst>
              <a:ext uri="{FF2B5EF4-FFF2-40B4-BE49-F238E27FC236}">
                <a16:creationId xmlns:a16="http://schemas.microsoft.com/office/drawing/2014/main" id="{C92BEC2C-1922-5743-5E23-74B889B5910A}"/>
              </a:ext>
            </a:extLst>
          </p:cNvPr>
          <p:cNvSpPr>
            <a:spLocks noGrp="1"/>
          </p:cNvSpPr>
          <p:nvPr>
            <p:ph type="body" sz="quarter" idx="3"/>
          </p:nvPr>
        </p:nvSpPr>
        <p:spPr>
          <a:xfrm>
            <a:off x="2811240" y="1292661"/>
            <a:ext cx="2397274" cy="432197"/>
          </a:xfrm>
        </p:spPr>
        <p:txBody>
          <a:bodyPr/>
          <a:lstStyle/>
          <a:p>
            <a:r>
              <a:rPr lang="en-US" dirty="0"/>
              <a:t>20</a:t>
            </a:r>
            <a:r>
              <a:rPr lang="en-US" baseline="30000" dirty="0"/>
              <a:t>th</a:t>
            </a:r>
            <a:r>
              <a:rPr lang="en-US" dirty="0"/>
              <a:t> Century</a:t>
            </a:r>
          </a:p>
        </p:txBody>
      </p:sp>
      <p:sp>
        <p:nvSpPr>
          <p:cNvPr id="6" name="Text Placeholder 5">
            <a:extLst>
              <a:ext uri="{FF2B5EF4-FFF2-40B4-BE49-F238E27FC236}">
                <a16:creationId xmlns:a16="http://schemas.microsoft.com/office/drawing/2014/main" id="{1F33DC53-5C73-8827-5723-71EF187B300A}"/>
              </a:ext>
            </a:extLst>
          </p:cNvPr>
          <p:cNvSpPr>
            <a:spLocks noGrp="1"/>
          </p:cNvSpPr>
          <p:nvPr>
            <p:ph type="body" sz="half" idx="16"/>
          </p:nvPr>
        </p:nvSpPr>
        <p:spPr>
          <a:xfrm>
            <a:off x="2868839" y="1701998"/>
            <a:ext cx="2210096" cy="2692004"/>
          </a:xfrm>
        </p:spPr>
        <p:txBody>
          <a:bodyPr/>
          <a:lstStyle/>
          <a:p>
            <a:pPr marL="171450" indent="-171450">
              <a:buFont typeface="Wingdings" pitchFamily="2" charset="2"/>
              <a:buChar char="Ø"/>
            </a:pPr>
            <a:r>
              <a:rPr lang="en-US" dirty="0"/>
              <a:t>Early electronics</a:t>
            </a:r>
          </a:p>
          <a:p>
            <a:pPr marL="171450" indent="-171450">
              <a:buFont typeface="Wingdings" pitchFamily="2" charset="2"/>
              <a:buChar char="Ø"/>
            </a:pPr>
            <a:r>
              <a:rPr lang="en-US" dirty="0"/>
              <a:t>Became more powerful as electronics and computers improved. </a:t>
            </a:r>
          </a:p>
          <a:p>
            <a:pPr marL="171450" indent="-171450">
              <a:buFont typeface="Wingdings" pitchFamily="2" charset="2"/>
              <a:buChar char="Ø"/>
            </a:pPr>
            <a:r>
              <a:rPr lang="en-US" dirty="0"/>
              <a:t>Prepared Piano</a:t>
            </a:r>
          </a:p>
          <a:p>
            <a:pPr marL="171450" indent="-171450">
              <a:buFont typeface="Wingdings" pitchFamily="2" charset="2"/>
              <a:buChar char="Ø"/>
            </a:pPr>
            <a:r>
              <a:rPr lang="en-US" dirty="0"/>
              <a:t>Amplification</a:t>
            </a:r>
          </a:p>
        </p:txBody>
      </p:sp>
      <p:sp>
        <p:nvSpPr>
          <p:cNvPr id="7" name="Text Placeholder 6">
            <a:extLst>
              <a:ext uri="{FF2B5EF4-FFF2-40B4-BE49-F238E27FC236}">
                <a16:creationId xmlns:a16="http://schemas.microsoft.com/office/drawing/2014/main" id="{FE8B9779-F024-47E9-2403-094E7206016F}"/>
              </a:ext>
            </a:extLst>
          </p:cNvPr>
          <p:cNvSpPr>
            <a:spLocks noGrp="1"/>
          </p:cNvSpPr>
          <p:nvPr>
            <p:ph type="body" sz="quarter" idx="13"/>
          </p:nvPr>
        </p:nvSpPr>
        <p:spPr>
          <a:xfrm>
            <a:off x="5343525" y="1485900"/>
            <a:ext cx="2303230" cy="432197"/>
          </a:xfrm>
        </p:spPr>
        <p:txBody>
          <a:bodyPr/>
          <a:lstStyle/>
          <a:p>
            <a:r>
              <a:rPr lang="en-US" dirty="0"/>
              <a:t>21</a:t>
            </a:r>
            <a:r>
              <a:rPr lang="en-US" baseline="30000" dirty="0"/>
              <a:t>st</a:t>
            </a:r>
            <a:r>
              <a:rPr lang="en-US" dirty="0"/>
              <a:t> Century (so far)</a:t>
            </a:r>
          </a:p>
        </p:txBody>
      </p:sp>
      <p:sp>
        <p:nvSpPr>
          <p:cNvPr id="8" name="Text Placeholder 7">
            <a:extLst>
              <a:ext uri="{FF2B5EF4-FFF2-40B4-BE49-F238E27FC236}">
                <a16:creationId xmlns:a16="http://schemas.microsoft.com/office/drawing/2014/main" id="{1255E4E3-7238-6CC3-01C0-B25DE76663FA}"/>
              </a:ext>
            </a:extLst>
          </p:cNvPr>
          <p:cNvSpPr>
            <a:spLocks noGrp="1"/>
          </p:cNvSpPr>
          <p:nvPr>
            <p:ph type="body" sz="half" idx="17"/>
          </p:nvPr>
        </p:nvSpPr>
        <p:spPr>
          <a:xfrm>
            <a:off x="5343525" y="1879402"/>
            <a:ext cx="2199085" cy="2692004"/>
          </a:xfrm>
        </p:spPr>
        <p:txBody>
          <a:bodyPr/>
          <a:lstStyle/>
          <a:p>
            <a:pPr marL="171450" indent="-171450">
              <a:buFont typeface="Wingdings" pitchFamily="2" charset="2"/>
              <a:buChar char="Ø"/>
            </a:pPr>
            <a:r>
              <a:rPr lang="en-US" dirty="0"/>
              <a:t>Largely Electronic.</a:t>
            </a:r>
          </a:p>
          <a:p>
            <a:pPr marL="171450" indent="-171450">
              <a:buFont typeface="Wingdings" pitchFamily="2" charset="2"/>
              <a:buChar char="Ø"/>
            </a:pPr>
            <a:r>
              <a:rPr lang="en-US" dirty="0"/>
              <a:t>Exploring new timbres and instrument functionality with new technology.</a:t>
            </a:r>
          </a:p>
          <a:p>
            <a:pPr marL="171450" indent="-171450">
              <a:buFont typeface="Wingdings" pitchFamily="2" charset="2"/>
              <a:buChar char="Ø"/>
            </a:pPr>
            <a:r>
              <a:rPr lang="en-US" dirty="0"/>
              <a:t>MIGSI Trumpet, </a:t>
            </a:r>
            <a:r>
              <a:rPr lang="en-US" dirty="0" err="1"/>
              <a:t>SABRe</a:t>
            </a:r>
            <a:r>
              <a:rPr lang="en-US" dirty="0"/>
              <a:t>, Overtone Violin, </a:t>
            </a:r>
            <a:r>
              <a:rPr lang="en-US" dirty="0" err="1"/>
              <a:t>MataSax</a:t>
            </a:r>
            <a:endParaRPr lang="en-US" dirty="0"/>
          </a:p>
        </p:txBody>
      </p:sp>
      <p:sp>
        <p:nvSpPr>
          <p:cNvPr id="9" name="Footer Placeholder 8">
            <a:extLst>
              <a:ext uri="{FF2B5EF4-FFF2-40B4-BE49-F238E27FC236}">
                <a16:creationId xmlns:a16="http://schemas.microsoft.com/office/drawing/2014/main" id="{78CDA0E4-F58F-8138-B996-E012DFB6B862}"/>
              </a:ext>
            </a:extLst>
          </p:cNvPr>
          <p:cNvSpPr>
            <a:spLocks noGrp="1"/>
          </p:cNvSpPr>
          <p:nvPr>
            <p:ph type="ftr" sz="quarter" idx="11"/>
          </p:nvPr>
        </p:nvSpPr>
        <p:spPr/>
        <p:txBody>
          <a:bodyPr/>
          <a:lstStyle/>
          <a:p>
            <a:r>
              <a:rPr lang="en-US" dirty="0"/>
              <a:t>A General Historical Context</a:t>
            </a:r>
          </a:p>
        </p:txBody>
      </p:sp>
      <p:sp>
        <p:nvSpPr>
          <p:cNvPr id="10" name="Slide Number Placeholder 9">
            <a:extLst>
              <a:ext uri="{FF2B5EF4-FFF2-40B4-BE49-F238E27FC236}">
                <a16:creationId xmlns:a16="http://schemas.microsoft.com/office/drawing/2014/main" id="{F01E4946-6AE1-FB1B-EEF7-39CE06E19AC1}"/>
              </a:ext>
            </a:extLst>
          </p:cNvPr>
          <p:cNvSpPr>
            <a:spLocks noGrp="1"/>
          </p:cNvSpPr>
          <p:nvPr>
            <p:ph type="sldNum" sz="quarter" idx="12"/>
          </p:nvPr>
        </p:nvSpPr>
        <p:spPr>
          <a:xfrm>
            <a:off x="7646755" y="288972"/>
            <a:ext cx="628649" cy="575765"/>
          </a:xfrm>
        </p:spPr>
        <p:txBody>
          <a:bodyPr/>
          <a:lstStyle/>
          <a:p>
            <a:pPr marL="0" lvl="0" indent="0" algn="r" rtl="0">
              <a:spcBef>
                <a:spcPts val="0"/>
              </a:spcBef>
              <a:spcAft>
                <a:spcPts val="0"/>
              </a:spcAft>
              <a:buNone/>
            </a:pPr>
            <a:fld id="{00000000-1234-1234-1234-123412341234}" type="slidenum">
              <a:rPr lang="en" sz="2800" smtClean="0"/>
              <a:t>4</a:t>
            </a:fld>
            <a:endParaRPr lang="en" sz="2800" dirty="0"/>
          </a:p>
        </p:txBody>
      </p:sp>
      <p:pic>
        <p:nvPicPr>
          <p:cNvPr id="12" name="Picture 11" descr="Timeline">
            <a:extLst>
              <a:ext uri="{FF2B5EF4-FFF2-40B4-BE49-F238E27FC236}">
                <a16:creationId xmlns:a16="http://schemas.microsoft.com/office/drawing/2014/main" id="{8127F945-F0DC-2CA8-0CC8-29EA5559B54C}"/>
              </a:ext>
            </a:extLst>
          </p:cNvPr>
          <p:cNvPicPr>
            <a:picLocks noChangeAspect="1"/>
          </p:cNvPicPr>
          <p:nvPr/>
        </p:nvPicPr>
        <p:blipFill>
          <a:blip r:embed="rId3"/>
          <a:stretch>
            <a:fillRect/>
          </a:stretch>
        </p:blipFill>
        <p:spPr>
          <a:xfrm>
            <a:off x="1033406" y="3225404"/>
            <a:ext cx="7077187" cy="1918096"/>
          </a:xfrm>
          <a:prstGeom prst="rect">
            <a:avLst/>
          </a:prstGeom>
        </p:spPr>
      </p:pic>
    </p:spTree>
    <p:extLst>
      <p:ext uri="{BB962C8B-B14F-4D97-AF65-F5344CB8AC3E}">
        <p14:creationId xmlns:p14="http://schemas.microsoft.com/office/powerpoint/2010/main" val="2077966190"/>
      </p:ext>
    </p:extLst>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441438"/>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64"/>
        <p:cNvGrpSpPr/>
        <p:nvPr/>
      </p:nvGrpSpPr>
      <p:grpSpPr>
        <a:xfrm>
          <a:off x="0" y="0"/>
          <a:ext cx="0" cy="0"/>
          <a:chOff x="0" y="0"/>
          <a:chExt cx="0" cy="0"/>
        </a:xfrm>
      </p:grpSpPr>
      <p:pic>
        <p:nvPicPr>
          <p:cNvPr id="67" name="Picture 66" descr="Close up of clarinet">
            <a:extLst>
              <a:ext uri="{FF2B5EF4-FFF2-40B4-BE49-F238E27FC236}">
                <a16:creationId xmlns:a16="http://schemas.microsoft.com/office/drawing/2014/main" id="{7E95C403-6D38-1AA5-8FF0-9F47793A9215}"/>
              </a:ext>
            </a:extLst>
          </p:cNvPr>
          <p:cNvPicPr>
            <a:picLocks noChangeAspect="1"/>
          </p:cNvPicPr>
          <p:nvPr/>
        </p:nvPicPr>
        <p:blipFill rotWithShape="1">
          <a:blip r:embed="rId4">
            <a:duotone>
              <a:prstClr val="black"/>
              <a:schemeClr val="accent5">
                <a:tint val="45000"/>
                <a:satMod val="400000"/>
              </a:schemeClr>
            </a:duotone>
            <a:alphaModFix amt="25000"/>
          </a:blip>
          <a:srcRect t="7818" b="7912"/>
          <a:stretch/>
        </p:blipFill>
        <p:spPr>
          <a:xfrm>
            <a:off x="20" y="10"/>
            <a:ext cx="9143980" cy="5143490"/>
          </a:xfrm>
          <a:prstGeom prst="rect">
            <a:avLst/>
          </a:prstGeom>
        </p:spPr>
      </p:pic>
      <p:sp>
        <p:nvSpPr>
          <p:cNvPr id="65" name="Google Shape;65;p14"/>
          <p:cNvSpPr txBox="1">
            <a:spLocks noGrp="1"/>
          </p:cNvSpPr>
          <p:nvPr>
            <p:ph type="title"/>
          </p:nvPr>
        </p:nvSpPr>
        <p:spPr>
          <a:xfrm>
            <a:off x="866216" y="1085850"/>
            <a:ext cx="6619243"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dirty="0"/>
              <a:t>Cybernetic + Clarinet</a:t>
            </a:r>
          </a:p>
        </p:txBody>
      </p:sp>
      <p:sp>
        <p:nvSpPr>
          <p:cNvPr id="3" name="Slide Number Placeholder 2">
            <a:extLst>
              <a:ext uri="{FF2B5EF4-FFF2-40B4-BE49-F238E27FC236}">
                <a16:creationId xmlns:a16="http://schemas.microsoft.com/office/drawing/2014/main" id="{C8EB650C-465B-3C03-1EE1-8BFCB402FF75}"/>
              </a:ext>
            </a:extLst>
          </p:cNvPr>
          <p:cNvSpPr>
            <a:spLocks noGrp="1"/>
          </p:cNvSpPr>
          <p:nvPr>
            <p:ph type="sldNum" idx="12"/>
          </p:nvPr>
        </p:nvSpPr>
        <p:spPr>
          <a:xfrm>
            <a:off x="7730491" y="372443"/>
            <a:ext cx="548700" cy="393600"/>
          </a:xfrm>
        </p:spPr>
        <p:txBody>
          <a:bodyPr>
            <a:noAutofit/>
          </a:bodyPr>
          <a:lstStyle/>
          <a:p>
            <a:pPr marL="0" lvl="0" indent="0" algn="r" rtl="0">
              <a:spcBef>
                <a:spcPts val="0"/>
              </a:spcBef>
              <a:spcAft>
                <a:spcPts val="0"/>
              </a:spcAft>
              <a:buNone/>
            </a:pPr>
            <a:fld id="{00000000-1234-1234-1234-123412341234}" type="slidenum">
              <a:rPr lang="en" sz="2800" smtClean="0"/>
              <a:t>5</a:t>
            </a:fld>
            <a:endParaRPr lang="en" sz="2800" dirty="0"/>
          </a:p>
        </p:txBody>
      </p:sp>
    </p:spTree>
  </p:cSld>
  <p:clrMapOvr>
    <a:masterClrMapping/>
  </p:clrMapOvr>
  <mc:AlternateContent xmlns:mc="http://schemas.openxmlformats.org/markup-compatibility/2006" xmlns:p14="http://schemas.microsoft.com/office/powerpoint/2010/main">
    <mc:Choice Requires="p14">
      <p:transition spd="slow" p14:dur="2000">
        <p14:prism/>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F5BAD-9044-32DF-EF66-D975F5533D53}"/>
              </a:ext>
            </a:extLst>
          </p:cNvPr>
          <p:cNvSpPr>
            <a:spLocks noGrp="1"/>
          </p:cNvSpPr>
          <p:nvPr>
            <p:ph type="title"/>
          </p:nvPr>
        </p:nvSpPr>
        <p:spPr>
          <a:xfrm>
            <a:off x="484583" y="339538"/>
            <a:ext cx="7053542" cy="1050398"/>
          </a:xfrm>
        </p:spPr>
        <p:txBody>
          <a:bodyPr vert="horz" lIns="91440" tIns="45720" rIns="91440" bIns="45720" rtlCol="0" anchor="t">
            <a:normAutofit/>
          </a:bodyPr>
          <a:lstStyle/>
          <a:p>
            <a:pPr defTabSz="457200">
              <a:spcBef>
                <a:spcPct val="0"/>
              </a:spcBef>
            </a:pPr>
            <a:r>
              <a:rPr lang="en-US" sz="3900" b="0" i="0" kern="1200" dirty="0">
                <a:solidFill>
                  <a:schemeClr val="tx2"/>
                </a:solidFill>
                <a:latin typeface="+mj-lt"/>
                <a:ea typeface="+mj-ea"/>
                <a:cs typeface="+mj-cs"/>
              </a:rPr>
              <a:t>What is Cybernetic About it?</a:t>
            </a:r>
          </a:p>
        </p:txBody>
      </p:sp>
      <p:sp>
        <p:nvSpPr>
          <p:cNvPr id="3" name="Text Placeholder 2">
            <a:extLst>
              <a:ext uri="{FF2B5EF4-FFF2-40B4-BE49-F238E27FC236}">
                <a16:creationId xmlns:a16="http://schemas.microsoft.com/office/drawing/2014/main" id="{7783C833-CC4D-3542-833A-4134A7B920B7}"/>
              </a:ext>
            </a:extLst>
          </p:cNvPr>
          <p:cNvSpPr>
            <a:spLocks noGrp="1"/>
          </p:cNvSpPr>
          <p:nvPr>
            <p:ph type="body" idx="1"/>
          </p:nvPr>
        </p:nvSpPr>
        <p:spPr>
          <a:xfrm>
            <a:off x="827484" y="1539688"/>
            <a:ext cx="6709905" cy="3146611"/>
          </a:xfrm>
        </p:spPr>
        <p:txBody>
          <a:bodyPr vert="horz" lIns="91440" tIns="45720" rIns="91440" bIns="45720" rtlCol="0">
            <a:normAutofit/>
          </a:bodyPr>
          <a:lstStyle/>
          <a:p>
            <a:pPr defTabSz="457200">
              <a:spcBef>
                <a:spcPts val="1000"/>
              </a:spcBef>
              <a:buSzPct val="80000"/>
              <a:buFont typeface="Wingdings 3" charset="2"/>
              <a:buChar char=""/>
            </a:pPr>
            <a:r>
              <a:rPr lang="en-US" dirty="0"/>
              <a:t>Cybernetic: </a:t>
            </a:r>
            <a:r>
              <a:rPr lang="en-US" i="1" dirty="0"/>
              <a:t>The science of communications and automatic control systems in both machines and living things </a:t>
            </a:r>
            <a:r>
              <a:rPr lang="en-US" dirty="0"/>
              <a:t>– Oxford Dictionary</a:t>
            </a:r>
          </a:p>
          <a:p>
            <a:pPr lvl="1" defTabSz="457200">
              <a:spcBef>
                <a:spcPts val="1000"/>
              </a:spcBef>
              <a:buSzPct val="80000"/>
              <a:buFont typeface="Wingdings 3" charset="2"/>
              <a:buChar char=""/>
            </a:pPr>
            <a:r>
              <a:rPr lang="en-US" dirty="0"/>
              <a:t>Definition ca. 1948 from the Greek “Kubernetes” meaning captain, pilot, conductor, etc.</a:t>
            </a:r>
          </a:p>
          <a:p>
            <a:pPr marL="114300" indent="0" defTabSz="457200">
              <a:spcBef>
                <a:spcPts val="1000"/>
              </a:spcBef>
              <a:buSzPct val="80000"/>
              <a:buNone/>
            </a:pPr>
            <a:endParaRPr lang="en-US" dirty="0"/>
          </a:p>
          <a:p>
            <a:pPr defTabSz="457200">
              <a:spcBef>
                <a:spcPts val="1000"/>
              </a:spcBef>
              <a:buSzPct val="80000"/>
              <a:buFont typeface="Wingdings 3" charset="2"/>
              <a:buChar char=""/>
            </a:pPr>
            <a:endParaRPr lang="en-US" dirty="0"/>
          </a:p>
          <a:p>
            <a:pPr defTabSz="457200">
              <a:spcBef>
                <a:spcPts val="1000"/>
              </a:spcBef>
              <a:buSzPct val="80000"/>
              <a:buFont typeface="Wingdings 3" charset="2"/>
              <a:buChar char=""/>
            </a:pPr>
            <a:r>
              <a:rPr lang="en-US" dirty="0"/>
              <a:t>The Cyberinet is used to collect performance data and automatically control the audio processing and other electronic elements of an electroacoustic performance.</a:t>
            </a:r>
          </a:p>
        </p:txBody>
      </p:sp>
      <p:sp>
        <p:nvSpPr>
          <p:cNvPr id="4" name="Slide Number Placeholder 3">
            <a:extLst>
              <a:ext uri="{FF2B5EF4-FFF2-40B4-BE49-F238E27FC236}">
                <a16:creationId xmlns:a16="http://schemas.microsoft.com/office/drawing/2014/main" id="{A40FE546-6730-9DC6-B86B-C4B56264FE97}"/>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6</a:t>
            </a:fld>
            <a:endParaRPr lang="en-US" sz="2800" b="0" i="0" kern="1200">
              <a:solidFill>
                <a:srgbClr val="FFFFFF"/>
              </a:solidFill>
              <a:latin typeface="+mn-lt"/>
              <a:ea typeface="+mn-ea"/>
              <a:cs typeface="+mn-cs"/>
            </a:endParaRPr>
          </a:p>
        </p:txBody>
      </p:sp>
    </p:spTree>
    <p:extLst>
      <p:ext uri="{BB962C8B-B14F-4D97-AF65-F5344CB8AC3E}">
        <p14:creationId xmlns:p14="http://schemas.microsoft.com/office/powerpoint/2010/main" val="2462657455"/>
      </p:ext>
    </p:extLst>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fontScale="90000"/>
          </a:bodyPr>
          <a:lstStyle/>
          <a:p>
            <a:pPr marL="0" lvl="0" indent="0" algn="r" defTabSz="457200">
              <a:spcBef>
                <a:spcPct val="0"/>
              </a:spcBef>
              <a:spcAft>
                <a:spcPts val="0"/>
              </a:spcAft>
            </a:pPr>
            <a:r>
              <a:rPr lang="en-US" sz="3300" b="0" i="0" kern="1200" dirty="0">
                <a:solidFill>
                  <a:schemeClr val="tx1"/>
                </a:solidFill>
                <a:latin typeface="+mj-lt"/>
                <a:ea typeface="+mj-ea"/>
                <a:cs typeface="+mj-cs"/>
              </a:rPr>
              <a:t>So, what does that mean?</a:t>
            </a:r>
            <a:br>
              <a:rPr lang="en-US" sz="3300" b="0" i="0" kern="1200" dirty="0">
                <a:solidFill>
                  <a:schemeClr val="tx1"/>
                </a:solidFill>
                <a:latin typeface="+mj-lt"/>
                <a:ea typeface="+mj-ea"/>
                <a:cs typeface="+mj-cs"/>
              </a:rPr>
            </a:br>
            <a:br>
              <a:rPr lang="en-US" sz="3300" b="0" i="0" kern="1200" dirty="0">
                <a:solidFill>
                  <a:schemeClr val="tx1"/>
                </a:solidFill>
                <a:latin typeface="+mj-lt"/>
                <a:ea typeface="+mj-ea"/>
                <a:cs typeface="+mj-cs"/>
              </a:rPr>
            </a:br>
            <a:r>
              <a:rPr lang="en-US" sz="3300" b="0" i="0" kern="1200" dirty="0">
                <a:solidFill>
                  <a:schemeClr val="tx1"/>
                </a:solidFill>
                <a:latin typeface="+mj-lt"/>
                <a:ea typeface="+mj-ea"/>
                <a:cs typeface="+mj-cs"/>
              </a:rPr>
              <a:t>What does the Cybernet do?</a:t>
            </a:r>
          </a:p>
        </p:txBody>
      </p:sp>
      <p:sp>
        <p:nvSpPr>
          <p:cNvPr id="71" name="Google Shape;71;p15"/>
          <p:cNvSpPr txBox="1">
            <a:spLocks noGrp="1"/>
          </p:cNvSpPr>
          <p:nvPr>
            <p:ph type="body" idx="1"/>
          </p:nvPr>
        </p:nvSpPr>
        <p:spPr>
          <a:xfrm>
            <a:off x="3621873" y="1234440"/>
            <a:ext cx="4720836" cy="3353115"/>
          </a:xfrm>
          <a:prstGeom prst="rect">
            <a:avLst/>
          </a:prstGeom>
        </p:spPr>
        <p:txBody>
          <a:bodyPr spcFirstLastPara="1" vert="horz" lIns="91440" tIns="45720" rIns="91440" bIns="45720" rtlCol="0" anchorCtr="0">
            <a:normAutofit/>
          </a:bodyPr>
          <a:lstStyle/>
          <a:p>
            <a:pPr marL="0" lvl="0" indent="0" defTabSz="457200">
              <a:spcBef>
                <a:spcPts val="1000"/>
              </a:spcBef>
              <a:buSzPct val="80000"/>
              <a:buFont typeface="Wingdings 3" charset="2"/>
              <a:buChar char=""/>
            </a:pPr>
            <a:r>
              <a:rPr lang="en-US" dirty="0"/>
              <a:t>The Cyberinet is a sensor array designed to be easily adapted the instrument for electronic music without impeding the performance of the instrument.</a:t>
            </a:r>
          </a:p>
          <a:p>
            <a:pPr marL="0" lvl="0" indent="0" defTabSz="457200">
              <a:spcBef>
                <a:spcPts val="1000"/>
              </a:spcBef>
              <a:buSzPct val="80000"/>
              <a:buFont typeface="Wingdings 3" charset="2"/>
              <a:buChar char=""/>
            </a:pPr>
            <a:r>
              <a:rPr lang="en-US" dirty="0"/>
              <a:t>The Cyberinet can still be used as a regular clarinet barrel while powered off.</a:t>
            </a:r>
          </a:p>
          <a:p>
            <a:pPr marL="0" lvl="0" indent="0" defTabSz="457200">
              <a:spcBef>
                <a:spcPts val="1000"/>
              </a:spcBef>
              <a:buSzPct val="80000"/>
              <a:buFont typeface="Wingdings 3" charset="2"/>
              <a:buChar char=""/>
            </a:pPr>
            <a:r>
              <a:rPr lang="en-US" dirty="0"/>
              <a:t>Creates sound and control possibilities with minimal additional knowledge.</a:t>
            </a:r>
          </a:p>
          <a:p>
            <a:pPr marL="0" lvl="0" indent="0" defTabSz="457200">
              <a:spcBef>
                <a:spcPts val="1000"/>
              </a:spcBef>
              <a:buSzPct val="80000"/>
              <a:buFont typeface="Wingdings 3" charset="2"/>
              <a:buChar char=""/>
            </a:pPr>
            <a:r>
              <a:rPr lang="en-US" dirty="0"/>
              <a:t>Components are all common-place and use standard pin spacings.</a:t>
            </a:r>
          </a:p>
        </p:txBody>
      </p:sp>
      <p:sp>
        <p:nvSpPr>
          <p:cNvPr id="3" name="Slide Number Placeholder 2">
            <a:extLst>
              <a:ext uri="{FF2B5EF4-FFF2-40B4-BE49-F238E27FC236}">
                <a16:creationId xmlns:a16="http://schemas.microsoft.com/office/drawing/2014/main" id="{4E7E7242-39DE-A28D-38A2-D5D490265456}"/>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dirty="0">
                <a:solidFill>
                  <a:schemeClr val="tx1">
                    <a:tint val="75000"/>
                  </a:schemeClr>
                </a:solidFill>
                <a:latin typeface="+mn-lt"/>
                <a:ea typeface="+mn-ea"/>
                <a:cs typeface="+mn-cs"/>
              </a:rPr>
              <a:pPr lvl="0" indent="0">
                <a:lnSpc>
                  <a:spcPct val="90000"/>
                </a:lnSpc>
                <a:spcBef>
                  <a:spcPts val="0"/>
                </a:spcBef>
                <a:spcAft>
                  <a:spcPts val="600"/>
                </a:spcAft>
                <a:buNone/>
              </a:pPr>
              <a:t>7</a:t>
            </a:fld>
            <a:endParaRPr lang="en-US" sz="2800" b="0" i="0" kern="1200" dirty="0">
              <a:solidFill>
                <a:schemeClr val="tx1">
                  <a:tint val="75000"/>
                </a:schemeClr>
              </a:solidFill>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3300" b="0" i="0" kern="1200" dirty="0">
                <a:solidFill>
                  <a:schemeClr val="tx1"/>
                </a:solidFill>
                <a:latin typeface="+mj-lt"/>
                <a:ea typeface="+mj-ea"/>
                <a:cs typeface="+mj-cs"/>
              </a:rPr>
              <a:t>Why use this Instrument?</a:t>
            </a:r>
          </a:p>
        </p:txBody>
      </p:sp>
      <p:sp>
        <p:nvSpPr>
          <p:cNvPr id="71" name="Google Shape;71;p15"/>
          <p:cNvSpPr txBox="1">
            <a:spLocks noGrp="1"/>
          </p:cNvSpPr>
          <p:nvPr>
            <p:ph type="body" idx="1"/>
          </p:nvPr>
        </p:nvSpPr>
        <p:spPr>
          <a:xfrm>
            <a:off x="3621873" y="1234440"/>
            <a:ext cx="4720836" cy="3353115"/>
          </a:xfrm>
          <a:prstGeom prst="rect">
            <a:avLst/>
          </a:prstGeom>
        </p:spPr>
        <p:txBody>
          <a:bodyPr spcFirstLastPara="1" vert="horz" lIns="91440" tIns="45720" rIns="91440" bIns="45720" rtlCol="0" anchorCtr="0">
            <a:normAutofit/>
          </a:bodyPr>
          <a:lstStyle/>
          <a:p>
            <a:pPr marL="0" lvl="0" indent="0" defTabSz="457200">
              <a:spcBef>
                <a:spcPts val="1000"/>
              </a:spcBef>
              <a:buSzPct val="80000"/>
              <a:buFont typeface="Wingdings 3" charset="2"/>
              <a:buChar char=""/>
            </a:pPr>
            <a:r>
              <a:rPr lang="en-US" dirty="0"/>
              <a:t>Easy to implement.</a:t>
            </a:r>
          </a:p>
          <a:p>
            <a:pPr marL="0" lvl="0" indent="0" defTabSz="457200">
              <a:spcBef>
                <a:spcPts val="1000"/>
              </a:spcBef>
              <a:buSzPct val="80000"/>
              <a:buFont typeface="Wingdings 3" charset="2"/>
              <a:buChar char=""/>
            </a:pPr>
            <a:r>
              <a:rPr lang="en-US" dirty="0"/>
              <a:t>Does not reduce the Clarinet’s capabilities.</a:t>
            </a:r>
          </a:p>
          <a:p>
            <a:pPr marL="0" lvl="0" indent="0" defTabSz="457200">
              <a:spcBef>
                <a:spcPts val="1000"/>
              </a:spcBef>
              <a:buSzPct val="80000"/>
              <a:buFont typeface="Wingdings 3" charset="2"/>
              <a:buChar char=""/>
            </a:pPr>
            <a:r>
              <a:rPr lang="en-US" dirty="0"/>
              <a:t>Can easily add harmonic capabilities to the Clarinet.</a:t>
            </a:r>
          </a:p>
          <a:p>
            <a:pPr marL="0" lvl="0" indent="0" defTabSz="457200">
              <a:spcBef>
                <a:spcPts val="1000"/>
              </a:spcBef>
              <a:buSzPct val="80000"/>
              <a:buFont typeface="Wingdings 3" charset="2"/>
              <a:buChar char=""/>
            </a:pPr>
            <a:r>
              <a:rPr lang="en-US" dirty="0"/>
              <a:t>Intuitive controls.</a:t>
            </a:r>
          </a:p>
          <a:p>
            <a:pPr marL="0" lvl="0" indent="0" defTabSz="457200">
              <a:spcBef>
                <a:spcPts val="1000"/>
              </a:spcBef>
              <a:buSzPct val="80000"/>
              <a:buFont typeface="Wingdings 3" charset="2"/>
              <a:buChar char=""/>
            </a:pPr>
            <a:r>
              <a:rPr lang="en-US" dirty="0"/>
              <a:t>Can be used by performers, composers, and programmers.</a:t>
            </a:r>
          </a:p>
        </p:txBody>
      </p:sp>
      <p:sp>
        <p:nvSpPr>
          <p:cNvPr id="3" name="Slide Number Placeholder 2">
            <a:extLst>
              <a:ext uri="{FF2B5EF4-FFF2-40B4-BE49-F238E27FC236}">
                <a16:creationId xmlns:a16="http://schemas.microsoft.com/office/drawing/2014/main" id="{4E7E7242-39DE-A28D-38A2-D5D490265456}"/>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dirty="0">
                <a:solidFill>
                  <a:schemeClr val="tx1">
                    <a:tint val="75000"/>
                  </a:schemeClr>
                </a:solidFill>
                <a:latin typeface="+mn-lt"/>
                <a:ea typeface="+mn-ea"/>
                <a:cs typeface="+mn-cs"/>
              </a:rPr>
              <a:pPr lvl="0" indent="0">
                <a:lnSpc>
                  <a:spcPct val="90000"/>
                </a:lnSpc>
                <a:spcBef>
                  <a:spcPts val="0"/>
                </a:spcBef>
                <a:spcAft>
                  <a:spcPts val="600"/>
                </a:spcAft>
                <a:buNone/>
              </a:pPr>
              <a:t>8</a:t>
            </a:fld>
            <a:endParaRPr lang="en-US" sz="2800" b="0" i="0" kern="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3373919090"/>
      </p:ext>
    </p:extLst>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{75BF9A99-23E7-1A4C-BB4C-2AF1E1207EF2}tf10001062</Template>
  <TotalTime>2000</TotalTime>
  <Words>1732</Words>
  <Application>Microsoft Office PowerPoint</Application>
  <PresentationFormat>On-screen Show (16:9)</PresentationFormat>
  <Paragraphs>256</Paragraphs>
  <Slides>50</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Oswald</vt:lpstr>
      <vt:lpstr>Futura Medium</vt:lpstr>
      <vt:lpstr>Wingdings 3</vt:lpstr>
      <vt:lpstr>Wingdings</vt:lpstr>
      <vt:lpstr>Century Gothic</vt:lpstr>
      <vt:lpstr>Arial</vt:lpstr>
      <vt:lpstr>Ion</vt:lpstr>
      <vt:lpstr>Raindrops on a Tin Roof: Exploring the Cyberinet</vt:lpstr>
      <vt:lpstr>The main event will begin soon.  Please take your seat.  Access the event program and music scores with this  QR code =&gt;  </vt:lpstr>
      <vt:lpstr>Augmented Instruments</vt:lpstr>
      <vt:lpstr>What is an Augmented Instrument?</vt:lpstr>
      <vt:lpstr>Recent Eras of Augmented Instruments</vt:lpstr>
      <vt:lpstr>Cybernetic + Clarinet</vt:lpstr>
      <vt:lpstr>What is Cybernetic About it?</vt:lpstr>
      <vt:lpstr>So, what does that mean?  What does the Cybernet do?</vt:lpstr>
      <vt:lpstr>Why use this Instrument?</vt:lpstr>
      <vt:lpstr>Creating the Cyberinet</vt:lpstr>
      <vt:lpstr>OEM Components    OEM Components are standardized to be compatible with each other. </vt:lpstr>
      <vt:lpstr>PowerPoint Presentation</vt:lpstr>
      <vt:lpstr>PowerPoint Presentation</vt:lpstr>
      <vt:lpstr>PowerPoint Presentation</vt:lpstr>
      <vt:lpstr>Future Optional add-ons</vt:lpstr>
      <vt:lpstr>Music</vt:lpstr>
      <vt:lpstr>Puzzle of a Park (2023)</vt:lpstr>
      <vt:lpstr>PowerPoint Presentation</vt:lpstr>
      <vt:lpstr>Assembling the Units</vt:lpstr>
      <vt:lpstr>Assembling the Unit</vt:lpstr>
      <vt:lpstr>PowerPoint Presentation</vt:lpstr>
      <vt:lpstr>PowerPoint Presentation</vt:lpstr>
      <vt:lpstr>How the Cyberinet works</vt:lpstr>
      <vt:lpstr>Collects data</vt:lpstr>
      <vt:lpstr>PowerPoint Presentation</vt:lpstr>
      <vt:lpstr>Transmits wirelessly</vt:lpstr>
      <vt:lpstr>Performer Opinions</vt:lpstr>
      <vt:lpstr>Music</vt:lpstr>
      <vt:lpstr>Ethereal Presence (2022)</vt:lpstr>
      <vt:lpstr>PowerPoint Presentation</vt:lpstr>
      <vt:lpstr>Computer Processing</vt:lpstr>
      <vt:lpstr>Processing/Manipulation in Max</vt:lpstr>
      <vt:lpstr>Max Patches Continued</vt:lpstr>
      <vt:lpstr>PowerPoint Presentation</vt:lpstr>
      <vt:lpstr>PowerPoint Presentation</vt:lpstr>
      <vt:lpstr>Sending data to other programs</vt:lpstr>
      <vt:lpstr>Online Resources</vt:lpstr>
      <vt:lpstr>Github Repo</vt:lpstr>
      <vt:lpstr>Code, Patches and Diagrams</vt:lpstr>
      <vt:lpstr>Music</vt:lpstr>
      <vt:lpstr>Raindrops on a Tin Roof (2022-2023)</vt:lpstr>
      <vt:lpstr>PowerPoint Presentation</vt:lpstr>
      <vt:lpstr>PowerPoint Presentation</vt:lpstr>
      <vt:lpstr>Future Directions</vt:lpstr>
      <vt:lpstr>Potential Future Directions Include:</vt:lpstr>
      <vt:lpstr>Final Notes</vt:lpstr>
      <vt:lpstr>All the compositions are available in Max.</vt:lpstr>
      <vt:lpstr>Questions?</vt:lpstr>
      <vt:lpstr>Thank You for coming!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Working with the Cyberinet</dc:title>
  <cp:lastModifiedBy>Matthew A Bardin</cp:lastModifiedBy>
  <cp:revision>49</cp:revision>
  <dcterms:modified xsi:type="dcterms:W3CDTF">2023-04-12T05:27:36Z</dcterms:modified>
</cp:coreProperties>
</file>